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6"/>
  </p:sldMasterIdLst>
  <p:notesMasterIdLst>
    <p:notesMasterId r:id="rId18"/>
  </p:notesMasterIdLst>
  <p:handoutMasterIdLst>
    <p:handoutMasterId r:id="rId19"/>
  </p:handoutMasterIdLst>
  <p:sldIdLst>
    <p:sldId id="529" r:id="rId7"/>
    <p:sldId id="538" r:id="rId8"/>
    <p:sldId id="532" r:id="rId9"/>
    <p:sldId id="539" r:id="rId10"/>
    <p:sldId id="540" r:id="rId11"/>
    <p:sldId id="541" r:id="rId12"/>
    <p:sldId id="542" r:id="rId13"/>
    <p:sldId id="543" r:id="rId14"/>
    <p:sldId id="544" r:id="rId15"/>
    <p:sldId id="545" r:id="rId16"/>
    <p:sldId id="546" r:id="rId17"/>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59AD128-989F-41A2-ABF7-C42BBA006826}">
          <p14:sldIdLst>
            <p14:sldId id="529"/>
            <p14:sldId id="538"/>
            <p14:sldId id="532"/>
            <p14:sldId id="539"/>
            <p14:sldId id="540"/>
            <p14:sldId id="541"/>
            <p14:sldId id="542"/>
            <p14:sldId id="543"/>
            <p14:sldId id="544"/>
            <p14:sldId id="545"/>
            <p14:sldId id="5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FD2"/>
    <a:srgbClr val="007C89"/>
    <a:srgbClr val="CBE6F0"/>
    <a:srgbClr val="67B8CB"/>
    <a:srgbClr val="45BFD2"/>
    <a:srgbClr val="D2E6F0"/>
    <a:srgbClr val="DDE6F0"/>
    <a:srgbClr val="82E6F0"/>
    <a:srgbClr val="45C2BF"/>
    <a:srgbClr val="67C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1" autoAdjust="0"/>
    <p:restoredTop sz="84785" autoAdjust="0"/>
  </p:normalViewPr>
  <p:slideViewPr>
    <p:cSldViewPr snapToGrid="0" snapToObjects="1">
      <p:cViewPr varScale="1">
        <p:scale>
          <a:sx n="55" d="100"/>
          <a:sy n="55" d="100"/>
        </p:scale>
        <p:origin x="9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50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56550" y="0"/>
            <a:ext cx="3026833" cy="464503"/>
          </a:xfrm>
          <a:prstGeom prst="rect">
            <a:avLst/>
          </a:prstGeom>
        </p:spPr>
        <p:txBody>
          <a:bodyPr vert="horz" lIns="91440" tIns="45720" rIns="91440" bIns="45720" rtlCol="0"/>
          <a:lstStyle>
            <a:lvl1pPr algn="r">
              <a:defRPr sz="1200"/>
            </a:lvl1pPr>
          </a:lstStyle>
          <a:p>
            <a:fld id="{D5B0D194-2159-4C36-A428-2E0786E87604}" type="datetimeFigureOut">
              <a:rPr lang="en-US" smtClean="0"/>
              <a:t>2/8/2022</a:t>
            </a:fld>
            <a:endParaRPr lang="en-US" dirty="0"/>
          </a:p>
        </p:txBody>
      </p:sp>
      <p:sp>
        <p:nvSpPr>
          <p:cNvPr id="4" name="Footer Placeholder 3"/>
          <p:cNvSpPr>
            <a:spLocks noGrp="1"/>
          </p:cNvSpPr>
          <p:nvPr>
            <p:ph type="ftr" sz="quarter" idx="2"/>
          </p:nvPr>
        </p:nvSpPr>
        <p:spPr>
          <a:xfrm>
            <a:off x="0" y="8817612"/>
            <a:ext cx="3026833" cy="46450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0" y="8817612"/>
            <a:ext cx="3026833" cy="464503"/>
          </a:xfrm>
          <a:prstGeom prst="rect">
            <a:avLst/>
          </a:prstGeom>
        </p:spPr>
        <p:txBody>
          <a:bodyPr vert="horz" lIns="91440" tIns="45720" rIns="91440" bIns="45720" rtlCol="0" anchor="b"/>
          <a:lstStyle>
            <a:lvl1pPr algn="r">
              <a:defRPr sz="1200"/>
            </a:lvl1pPr>
          </a:lstStyle>
          <a:p>
            <a:fld id="{30F6734B-5341-46A8-8478-412B31AA9705}" type="slidenum">
              <a:rPr lang="en-US" smtClean="0"/>
              <a:t>‹#›</a:t>
            </a:fld>
            <a:endParaRPr lang="en-US" dirty="0"/>
          </a:p>
        </p:txBody>
      </p:sp>
    </p:spTree>
    <p:extLst>
      <p:ext uri="{BB962C8B-B14F-4D97-AF65-F5344CB8AC3E}">
        <p14:creationId xmlns:p14="http://schemas.microsoft.com/office/powerpoint/2010/main" val="216825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6550" y="0"/>
            <a:ext cx="3026833" cy="465797"/>
          </a:xfrm>
          <a:prstGeom prst="rect">
            <a:avLst/>
          </a:prstGeom>
        </p:spPr>
        <p:txBody>
          <a:bodyPr vert="horz" lIns="91440" tIns="45720" rIns="91440" bIns="45720" rtlCol="0"/>
          <a:lstStyle>
            <a:lvl1pPr algn="r">
              <a:defRPr sz="1200"/>
            </a:lvl1pPr>
          </a:lstStyle>
          <a:p>
            <a:fld id="{372FC429-86F6-7A46-B67A-781FABF262B3}" type="datetimeFigureOut">
              <a:rPr lang="en-US" smtClean="0"/>
              <a:t>2/8/2022</a:t>
            </a:fld>
            <a:endParaRPr lang="en-US" dirty="0"/>
          </a:p>
        </p:txBody>
      </p:sp>
      <p:sp>
        <p:nvSpPr>
          <p:cNvPr id="4" name="Slide Image Placeholder 3"/>
          <p:cNvSpPr>
            <a:spLocks noGrp="1" noRot="1" noChangeAspect="1"/>
          </p:cNvSpPr>
          <p:nvPr>
            <p:ph type="sldImg" idx="2"/>
          </p:nvPr>
        </p:nvSpPr>
        <p:spPr>
          <a:xfrm>
            <a:off x="709613" y="1160463"/>
            <a:ext cx="5565775" cy="313213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500" y="4467780"/>
            <a:ext cx="5588000" cy="365545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5"/>
            <a:ext cx="3026833" cy="46579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5"/>
            <a:ext cx="3026833" cy="465796"/>
          </a:xfrm>
          <a:prstGeom prst="rect">
            <a:avLst/>
          </a:prstGeom>
        </p:spPr>
        <p:txBody>
          <a:bodyPr vert="horz" lIns="91440" tIns="45720" rIns="91440" bIns="45720" rtlCol="0" anchor="b"/>
          <a:lstStyle>
            <a:lvl1pPr algn="r">
              <a:defRPr sz="1200"/>
            </a:lvl1pPr>
          </a:lstStyle>
          <a:p>
            <a:fld id="{B56CDFAB-DBFE-894E-9483-97740FB4C3DD}" type="slidenum">
              <a:rPr lang="en-US" smtClean="0"/>
              <a:t>‹#›</a:t>
            </a:fld>
            <a:endParaRPr lang="en-US" dirty="0"/>
          </a:p>
        </p:txBody>
      </p:sp>
    </p:spTree>
    <p:extLst>
      <p:ext uri="{BB962C8B-B14F-4D97-AF65-F5344CB8AC3E}">
        <p14:creationId xmlns:p14="http://schemas.microsoft.com/office/powerpoint/2010/main" val="15609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1160463"/>
            <a:ext cx="5565775" cy="31321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CDFAB-DBFE-894E-9483-97740FB4C3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979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686326-0E33-484E-A0EC-E21744B081CB}" type="datetime1">
              <a:rPr lang="en-US" smtClean="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2152842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709D19-2B42-594E-84B5-D7D1FE15E3EE}" type="datetime1">
              <a:rPr lang="en-US" smtClean="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617915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5CA46-1537-0E47-9DFA-62BC6C6428C9}" type="datetime1">
              <a:rPr lang="en-US" smtClean="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448618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986532-9DA4-6F4A-B8FD-9EF790BA4927}" type="datetime1">
              <a:rPr lang="en-US" smtClean="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257730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9D1B3E-F0BC-AF44-9D76-69D3893C93FE}" type="datetime1">
              <a:rPr lang="en-US" smtClean="0"/>
              <a:t>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3479284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434267-CBF9-CC43-A1B9-3534A9DF942A}" type="datetime1">
              <a:rPr lang="en-US" smtClean="0"/>
              <a:t>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428499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DD699-E3CC-F748-81DF-254225E0FCA7}" type="datetime1">
              <a:rPr lang="en-US" smtClean="0"/>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2595676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1458A3-FAA3-E348-9844-BA9EA5A7D272}" type="datetime1">
              <a:rPr lang="en-US" smtClean="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333964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DA945A-3593-F042-B15C-75C05EE7D153}" type="datetime1">
              <a:rPr lang="en-US" smtClean="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253598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34105-5152-0140-A4CC-8A6AB6F5BAE0}" type="datetime1">
              <a:rPr lang="en-US" smtClean="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251615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17A0CD-F2F6-6D41-BD0E-5D657F207A66}" type="datetime1">
              <a:rPr lang="en-US" smtClean="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1409995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2F9BC-6354-B940-8BBE-FCB071BC82D0}" type="datetime1">
              <a:rPr lang="en-US" smtClean="0"/>
              <a:t>2/8/2022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48DB7-3D5A-DE4A-9A2C-C638EF528E45}" type="slidenum">
              <a:rPr lang="en-US" smtClean="0"/>
              <a:t>‹#›</a:t>
            </a:fld>
            <a:endParaRPr lang="en-US" dirty="0"/>
          </a:p>
        </p:txBody>
      </p:sp>
    </p:spTree>
    <p:extLst>
      <p:ext uri="{BB962C8B-B14F-4D97-AF65-F5344CB8AC3E}">
        <p14:creationId xmlns:p14="http://schemas.microsoft.com/office/powerpoint/2010/main" val="4488530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meetings@valleycleanenergy.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9" y="5188161"/>
            <a:ext cx="12200071" cy="1687968"/>
          </a:xfrm>
          <a:prstGeom prst="rect">
            <a:avLst/>
          </a:prstGeom>
          <a:solidFill>
            <a:srgbClr val="007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00" dirty="0">
              <a:noFill/>
              <a:latin typeface="Calibri" panose="020F0502020204030204"/>
            </a:endParaRPr>
          </a:p>
        </p:txBody>
      </p:sp>
      <p:sp>
        <p:nvSpPr>
          <p:cNvPr id="10" name="TextBox 9"/>
          <p:cNvSpPr txBox="1"/>
          <p:nvPr/>
        </p:nvSpPr>
        <p:spPr>
          <a:xfrm>
            <a:off x="92279" y="5365916"/>
            <a:ext cx="9953056" cy="1477328"/>
          </a:xfrm>
          <a:prstGeom prst="rect">
            <a:avLst/>
          </a:prstGeom>
          <a:noFill/>
        </p:spPr>
        <p:txBody>
          <a:bodyPr wrap="square" rtlCol="0">
            <a:spAutoFit/>
          </a:bodyPr>
          <a:lstStyle/>
          <a:p>
            <a:pPr>
              <a:defRPr/>
            </a:pPr>
            <a:r>
              <a:rPr lang="en-US" sz="2400" b="1" dirty="0">
                <a:solidFill>
                  <a:prstClr val="white"/>
                </a:solidFill>
                <a:latin typeface="Calibri" panose="020F0502020204030204"/>
              </a:rPr>
              <a:t>Valley Clean Energy Board – February 10, 2022</a:t>
            </a:r>
            <a:br>
              <a:rPr lang="en-US" sz="2400" b="1" dirty="0">
                <a:solidFill>
                  <a:prstClr val="white"/>
                </a:solidFill>
                <a:latin typeface="Calibri" panose="020F0502020204030204"/>
              </a:rPr>
            </a:br>
            <a:r>
              <a:rPr lang="en-US" sz="2400" b="1" dirty="0">
                <a:solidFill>
                  <a:prstClr val="white"/>
                </a:solidFill>
                <a:latin typeface="Calibri" panose="020F0502020204030204"/>
              </a:rPr>
              <a:t>via video/teleconference</a:t>
            </a:r>
          </a:p>
          <a:p>
            <a:pPr>
              <a:defRPr/>
            </a:pPr>
            <a:endParaRPr lang="en-US" b="1" dirty="0">
              <a:solidFill>
                <a:prstClr val="white"/>
              </a:solidFill>
              <a:latin typeface="Calibri" panose="020F0502020204030204"/>
            </a:endParaRPr>
          </a:p>
          <a:p>
            <a:pPr>
              <a:defRPr/>
            </a:pPr>
            <a:r>
              <a:rPr lang="en-US" sz="2400" b="1" dirty="0">
                <a:solidFill>
                  <a:prstClr val="white"/>
                </a:solidFill>
                <a:latin typeface="Calibri" panose="020F0502020204030204"/>
              </a:rPr>
              <a:t>Item 18  – Strategic Plan Report</a:t>
            </a:r>
            <a:endParaRPr lang="en-US" sz="2000" b="1" dirty="0">
              <a:solidFill>
                <a:prstClr val="white"/>
              </a:solidFill>
              <a:latin typeface="Calibri" panose="020F0502020204030204"/>
            </a:endParaRPr>
          </a:p>
        </p:txBody>
      </p:sp>
      <p:pic>
        <p:nvPicPr>
          <p:cNvPr id="13" name="Picture 12">
            <a:extLst>
              <a:ext uri="{FF2B5EF4-FFF2-40B4-BE49-F238E27FC236}">
                <a16:creationId xmlns:a16="http://schemas.microsoft.com/office/drawing/2014/main" id="{68CD7545-E26B-4A98-8A01-C0BC2E5A65C2}"/>
              </a:ext>
            </a:extLst>
          </p:cNvPr>
          <p:cNvPicPr>
            <a:picLocks noChangeAspect="1"/>
          </p:cNvPicPr>
          <p:nvPr/>
        </p:nvPicPr>
        <p:blipFill>
          <a:blip r:embed="rId3"/>
          <a:stretch>
            <a:fillRect/>
          </a:stretch>
        </p:blipFill>
        <p:spPr>
          <a:xfrm>
            <a:off x="10856360" y="5428899"/>
            <a:ext cx="1125415" cy="1170234"/>
          </a:xfrm>
          <a:prstGeom prst="rect">
            <a:avLst/>
          </a:prstGeom>
        </p:spPr>
      </p:pic>
      <p:sp>
        <p:nvSpPr>
          <p:cNvPr id="7" name="Slide Number Placeholder 3">
            <a:extLst>
              <a:ext uri="{FF2B5EF4-FFF2-40B4-BE49-F238E27FC236}">
                <a16:creationId xmlns:a16="http://schemas.microsoft.com/office/drawing/2014/main" id="{AE74737A-060C-40F8-A1A5-8CC213B33003}"/>
              </a:ext>
            </a:extLst>
          </p:cNvPr>
          <p:cNvSpPr>
            <a:spLocks noGrp="1"/>
          </p:cNvSpPr>
          <p:nvPr>
            <p:ph type="sldNum" sz="quarter" idx="12"/>
          </p:nvPr>
        </p:nvSpPr>
        <p:spPr>
          <a:xfrm>
            <a:off x="11857990" y="6584108"/>
            <a:ext cx="333691" cy="365125"/>
          </a:xfrm>
        </p:spPr>
        <p:txBody>
          <a:bodyPr/>
          <a:lstStyle/>
          <a:p>
            <a:pPr>
              <a:defRPr/>
            </a:pPr>
            <a:fld id="{546C87ED-0213-A843-B214-D212A8CFC8F3}" type="slidenum">
              <a:rPr lang="en-US" b="1">
                <a:solidFill>
                  <a:schemeClr val="tx1"/>
                </a:solidFill>
                <a:latin typeface="Calibri" panose="020F0502020204030204"/>
              </a:rPr>
              <a:pPr>
                <a:defRPr/>
              </a:pPr>
              <a:t>1</a:t>
            </a:fld>
            <a:endParaRPr lang="en-US" b="1" dirty="0">
              <a:solidFill>
                <a:schemeClr val="tx1"/>
              </a:solidFill>
              <a:latin typeface="Calibri" panose="020F0502020204030204"/>
            </a:endParaRPr>
          </a:p>
        </p:txBody>
      </p:sp>
      <p:sp>
        <p:nvSpPr>
          <p:cNvPr id="14" name="TextBox 13">
            <a:extLst>
              <a:ext uri="{FF2B5EF4-FFF2-40B4-BE49-F238E27FC236}">
                <a16:creationId xmlns:a16="http://schemas.microsoft.com/office/drawing/2014/main" id="{07745E91-6660-4AF6-82A2-C3BC200C9C08}"/>
              </a:ext>
            </a:extLst>
          </p:cNvPr>
          <p:cNvSpPr txBox="1"/>
          <p:nvPr/>
        </p:nvSpPr>
        <p:spPr>
          <a:xfrm>
            <a:off x="10673594" y="4993199"/>
            <a:ext cx="1526796" cy="200055"/>
          </a:xfrm>
          <a:prstGeom prst="rect">
            <a:avLst/>
          </a:prstGeom>
          <a:noFill/>
        </p:spPr>
        <p:txBody>
          <a:bodyPr wrap="square" rtlCol="0">
            <a:spAutoFit/>
          </a:bodyPr>
          <a:lstStyle/>
          <a:p>
            <a:r>
              <a:rPr lang="en-US" sz="700" dirty="0">
                <a:solidFill>
                  <a:schemeClr val="bg1"/>
                </a:solidFill>
              </a:rPr>
              <a:t>yvonnehunterphotography.com</a:t>
            </a:r>
          </a:p>
        </p:txBody>
      </p:sp>
      <p:pic>
        <p:nvPicPr>
          <p:cNvPr id="15" name="Picture 14">
            <a:extLst>
              <a:ext uri="{FF2B5EF4-FFF2-40B4-BE49-F238E27FC236}">
                <a16:creationId xmlns:a16="http://schemas.microsoft.com/office/drawing/2014/main" id="{F6BAE471-27ED-4EBD-BF3A-5875C5C8BF25}"/>
              </a:ext>
            </a:extLst>
          </p:cNvPr>
          <p:cNvPicPr>
            <a:picLocks noChangeAspect="1"/>
          </p:cNvPicPr>
          <p:nvPr/>
        </p:nvPicPr>
        <p:blipFill>
          <a:blip r:embed="rId4"/>
          <a:stretch>
            <a:fillRect/>
          </a:stretch>
        </p:blipFill>
        <p:spPr>
          <a:xfrm>
            <a:off x="-1" y="0"/>
            <a:ext cx="12191681" cy="5193253"/>
          </a:xfrm>
          <a:prstGeom prst="rect">
            <a:avLst/>
          </a:prstGeom>
        </p:spPr>
      </p:pic>
      <p:sp>
        <p:nvSpPr>
          <p:cNvPr id="16" name="TextBox 15">
            <a:extLst>
              <a:ext uri="{FF2B5EF4-FFF2-40B4-BE49-F238E27FC236}">
                <a16:creationId xmlns:a16="http://schemas.microsoft.com/office/drawing/2014/main" id="{C3EB12C2-614E-4371-89EA-E83486D4FD68}"/>
              </a:ext>
            </a:extLst>
          </p:cNvPr>
          <p:cNvSpPr txBox="1"/>
          <p:nvPr/>
        </p:nvSpPr>
        <p:spPr>
          <a:xfrm>
            <a:off x="10734722" y="4979502"/>
            <a:ext cx="1526796" cy="200055"/>
          </a:xfrm>
          <a:prstGeom prst="rect">
            <a:avLst/>
          </a:prstGeom>
          <a:noFill/>
        </p:spPr>
        <p:txBody>
          <a:bodyPr wrap="square" rtlCol="0">
            <a:spAutoFit/>
          </a:bodyPr>
          <a:lstStyle/>
          <a:p>
            <a:r>
              <a:rPr lang="en-US" sz="700" dirty="0"/>
              <a:t>yvonnehunterphotography.com</a:t>
            </a:r>
          </a:p>
        </p:txBody>
      </p:sp>
    </p:spTree>
    <p:extLst>
      <p:ext uri="{BB962C8B-B14F-4D97-AF65-F5344CB8AC3E}">
        <p14:creationId xmlns:p14="http://schemas.microsoft.com/office/powerpoint/2010/main" val="1229904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988142"/>
          </a:xfrm>
          <a:solidFill>
            <a:srgbClr val="007C89"/>
          </a:solidFill>
        </p:spPr>
        <p:txBody>
          <a:bodyPr>
            <a:noAutofit/>
          </a:bodyPr>
          <a:lstStyle/>
          <a:p>
            <a:r>
              <a:rPr lang="en-US" sz="3200" b="0" dirty="0">
                <a:solidFill>
                  <a:schemeClr val="bg1"/>
                </a:solidFill>
                <a:latin typeface="Calibri" panose="020F0502020204030204" pitchFamily="34" charset="0"/>
                <a:cs typeface="Calibri" panose="020F0502020204030204" pitchFamily="34" charset="0"/>
              </a:rPr>
              <a:t>Public Comments </a:t>
            </a:r>
          </a:p>
        </p:txBody>
      </p:sp>
      <p:sp>
        <p:nvSpPr>
          <p:cNvPr id="4" name="Slide Number Placeholder 3"/>
          <p:cNvSpPr>
            <a:spLocks noGrp="1"/>
          </p:cNvSpPr>
          <p:nvPr>
            <p:ph type="sldNum" sz="quarter" idx="12"/>
          </p:nvPr>
        </p:nvSpPr>
        <p:spPr>
          <a:xfrm>
            <a:off x="11656379" y="6489923"/>
            <a:ext cx="333691" cy="365125"/>
          </a:xfrm>
        </p:spPr>
        <p:txBody>
          <a:bodyPr/>
          <a:lstStyle/>
          <a:p>
            <a:pPr>
              <a:defRPr/>
            </a:pPr>
            <a:fld id="{546C87ED-0213-A843-B214-D212A8CFC8F3}" type="slidenum">
              <a:rPr lang="en-US" b="1">
                <a:solidFill>
                  <a:schemeClr val="tx1"/>
                </a:solidFill>
                <a:latin typeface="Calibri" panose="020F0502020204030204"/>
              </a:rPr>
              <a:pPr>
                <a:defRPr/>
              </a:pPr>
              <a:t>2</a:t>
            </a:fld>
            <a:endParaRPr lang="en-US" b="1" dirty="0">
              <a:solidFill>
                <a:schemeClr val="tx1"/>
              </a:solidFill>
              <a:latin typeface="Calibri" panose="020F0502020204030204"/>
            </a:endParaRPr>
          </a:p>
        </p:txBody>
      </p:sp>
      <p:sp>
        <p:nvSpPr>
          <p:cNvPr id="6" name="TextBox 5">
            <a:extLst>
              <a:ext uri="{FF2B5EF4-FFF2-40B4-BE49-F238E27FC236}">
                <a16:creationId xmlns:a16="http://schemas.microsoft.com/office/drawing/2014/main" id="{396012B4-047D-4809-89F3-1CFFF25842D8}"/>
              </a:ext>
            </a:extLst>
          </p:cNvPr>
          <p:cNvSpPr txBox="1"/>
          <p:nvPr/>
        </p:nvSpPr>
        <p:spPr>
          <a:xfrm>
            <a:off x="228600" y="1242393"/>
            <a:ext cx="11761470" cy="4570482"/>
          </a:xfrm>
          <a:prstGeom prst="rect">
            <a:avLst/>
          </a:prstGeom>
          <a:noFill/>
        </p:spPr>
        <p:txBody>
          <a:bodyPr wrap="square" rtlCol="0">
            <a:spAutoFit/>
          </a:bodyPr>
          <a:lstStyle/>
          <a:p>
            <a:pPr algn="ctr">
              <a:spcBef>
                <a:spcPts val="600"/>
              </a:spcBef>
              <a:spcAft>
                <a:spcPts val="600"/>
              </a:spcAft>
              <a:defRPr/>
            </a:pPr>
            <a:r>
              <a:rPr lang="en-US" sz="2800" dirty="0">
                <a:solidFill>
                  <a:prstClr val="black"/>
                </a:solidFill>
                <a:latin typeface="Calibri" panose="020F0502020204030204"/>
              </a:rPr>
              <a:t>To Provide Public Comment on any agenda item please:</a:t>
            </a:r>
          </a:p>
          <a:p>
            <a:pPr marL="342900" indent="-342900" algn="ctr">
              <a:spcBef>
                <a:spcPts val="600"/>
              </a:spcBef>
              <a:spcAft>
                <a:spcPts val="600"/>
              </a:spcAft>
              <a:buFont typeface="Wingdings" panose="05000000000000000000" pitchFamily="2" charset="2"/>
              <a:buChar char="Ø"/>
              <a:defRPr/>
            </a:pPr>
            <a:r>
              <a:rPr lang="en-US" sz="2400" dirty="0">
                <a:solidFill>
                  <a:prstClr val="black"/>
                </a:solidFill>
                <a:latin typeface="Calibri" panose="020F0502020204030204"/>
              </a:rPr>
              <a:t>E-mail 300 words or less to: </a:t>
            </a:r>
            <a:r>
              <a:rPr lang="en-US" sz="2400" dirty="0">
                <a:solidFill>
                  <a:prstClr val="black"/>
                </a:solidFill>
                <a:latin typeface="Calibri" panose="020F0502020204030204"/>
                <a:hlinkClick r:id="rId2"/>
              </a:rPr>
              <a:t>meetings@valleycleanenergy.org</a:t>
            </a:r>
            <a:endParaRPr lang="en-US" sz="2400" dirty="0">
              <a:solidFill>
                <a:prstClr val="black"/>
              </a:solidFill>
              <a:latin typeface="Calibri" panose="020F0502020204030204"/>
            </a:endParaRPr>
          </a:p>
          <a:p>
            <a:pPr algn="ctr">
              <a:defRPr/>
            </a:pPr>
            <a:r>
              <a:rPr lang="en-US" sz="2400" b="1" dirty="0">
                <a:solidFill>
                  <a:prstClr val="black"/>
                </a:solidFill>
                <a:latin typeface="Calibri" panose="020F0502020204030204"/>
              </a:rPr>
              <a:t>OR </a:t>
            </a:r>
          </a:p>
          <a:p>
            <a:pPr algn="ctr">
              <a:defRPr/>
            </a:pPr>
            <a:r>
              <a:rPr lang="en-US" sz="2400" dirty="0">
                <a:solidFill>
                  <a:prstClr val="black"/>
                </a:solidFill>
                <a:latin typeface="Calibri" panose="020F0502020204030204"/>
              </a:rPr>
              <a:t>Join the Public Comment Queue by</a:t>
            </a:r>
          </a:p>
          <a:p>
            <a:pPr algn="ctr">
              <a:defRPr/>
            </a:pPr>
            <a:endParaRPr lang="en-US" sz="800" dirty="0">
              <a:solidFill>
                <a:prstClr val="black"/>
              </a:solidFill>
              <a:latin typeface="Calibri" panose="020F0502020204030204"/>
            </a:endParaRPr>
          </a:p>
          <a:p>
            <a:pPr marL="342900" indent="-342900" algn="ctr">
              <a:buFont typeface="Wingdings" panose="05000000000000000000" pitchFamily="2" charset="2"/>
              <a:buChar char="Ø"/>
              <a:defRPr/>
            </a:pPr>
            <a:r>
              <a:rPr lang="en-US" sz="2400" dirty="0">
                <a:solidFill>
                  <a:prstClr val="black"/>
                </a:solidFill>
                <a:latin typeface="Calibri" panose="020F0502020204030204"/>
              </a:rPr>
              <a:t>“Raising Hand” on Zoom Meeting </a:t>
            </a:r>
          </a:p>
          <a:p>
            <a:pPr algn="ctr">
              <a:defRPr/>
            </a:pPr>
            <a:r>
              <a:rPr lang="en-US" sz="2400" b="1" dirty="0">
                <a:solidFill>
                  <a:prstClr val="black"/>
                </a:solidFill>
                <a:latin typeface="Calibri" panose="020F0502020204030204"/>
              </a:rPr>
              <a:t>OR</a:t>
            </a:r>
          </a:p>
          <a:p>
            <a:pPr marL="342900" indent="-342900" algn="ctr">
              <a:buFont typeface="Wingdings" panose="05000000000000000000" pitchFamily="2" charset="2"/>
              <a:buChar char="Ø"/>
              <a:defRPr/>
            </a:pPr>
            <a:r>
              <a:rPr lang="en-US" sz="2400" dirty="0">
                <a:solidFill>
                  <a:prstClr val="black"/>
                </a:solidFill>
                <a:latin typeface="Calibri" panose="020F0502020204030204"/>
              </a:rPr>
              <a:t>Press *9 if joining by phone</a:t>
            </a:r>
          </a:p>
          <a:p>
            <a:pPr>
              <a:defRPr/>
            </a:pPr>
            <a:endParaRPr lang="en-US" sz="800" dirty="0">
              <a:solidFill>
                <a:prstClr val="black"/>
              </a:solidFill>
              <a:latin typeface="Calibri" panose="020F0502020204030204"/>
            </a:endParaRPr>
          </a:p>
          <a:p>
            <a:pPr>
              <a:defRPr/>
            </a:pPr>
            <a:endParaRPr lang="en-US" sz="1600" dirty="0">
              <a:solidFill>
                <a:prstClr val="black"/>
              </a:solidFill>
              <a:latin typeface="Calibri" panose="020F0502020204030204"/>
            </a:endParaRPr>
          </a:p>
          <a:p>
            <a:pPr>
              <a:defRPr/>
            </a:pPr>
            <a:r>
              <a:rPr lang="en-US" sz="2000" dirty="0">
                <a:solidFill>
                  <a:prstClr val="black"/>
                </a:solidFill>
                <a:latin typeface="Calibri" panose="020F0502020204030204"/>
              </a:rPr>
              <a:t>Emailed comments received </a:t>
            </a:r>
            <a:r>
              <a:rPr lang="en-US" sz="2000" b="1" u="sng" dirty="0">
                <a:solidFill>
                  <a:prstClr val="black"/>
                </a:solidFill>
                <a:latin typeface="Calibri" panose="020F0502020204030204"/>
              </a:rPr>
              <a:t>before</a:t>
            </a:r>
            <a:r>
              <a:rPr lang="en-US" sz="2000" dirty="0">
                <a:solidFill>
                  <a:prstClr val="black"/>
                </a:solidFill>
                <a:latin typeface="Calibri" panose="020F0502020204030204"/>
              </a:rPr>
              <a:t> the item has concluded will be read into the record.  </a:t>
            </a:r>
          </a:p>
          <a:p>
            <a:pPr>
              <a:defRPr/>
            </a:pPr>
            <a:endParaRPr lang="en-US" sz="1200" dirty="0">
              <a:solidFill>
                <a:prstClr val="black"/>
              </a:solidFill>
              <a:latin typeface="Calibri" panose="020F0502020204030204"/>
            </a:endParaRPr>
          </a:p>
          <a:p>
            <a:pPr>
              <a:defRPr/>
            </a:pPr>
            <a:r>
              <a:rPr lang="en-US" sz="2000" dirty="0">
                <a:solidFill>
                  <a:prstClr val="black"/>
                </a:solidFill>
                <a:latin typeface="Calibri" panose="020F0502020204030204"/>
              </a:rPr>
              <a:t>Emailed comments received </a:t>
            </a:r>
            <a:r>
              <a:rPr lang="en-US" sz="2000" b="1" u="sng" dirty="0">
                <a:solidFill>
                  <a:prstClr val="black"/>
                </a:solidFill>
                <a:latin typeface="Calibri" panose="020F0502020204030204"/>
              </a:rPr>
              <a:t>after</a:t>
            </a:r>
            <a:r>
              <a:rPr lang="en-US" sz="2000" dirty="0">
                <a:solidFill>
                  <a:prstClr val="black"/>
                </a:solidFill>
                <a:latin typeface="Calibri" panose="020F0502020204030204"/>
              </a:rPr>
              <a:t> the item has concluded but before the end of the meeting will not be read but will be included in the meeting record. </a:t>
            </a:r>
            <a:endParaRPr lang="en-US" sz="1400" dirty="0">
              <a:solidFill>
                <a:prstClr val="black"/>
              </a:solidFill>
              <a:latin typeface="Calibri" panose="020F0502020204030204"/>
            </a:endParaRPr>
          </a:p>
        </p:txBody>
      </p:sp>
      <p:pic>
        <p:nvPicPr>
          <p:cNvPr id="5" name="Picture 4">
            <a:extLst>
              <a:ext uri="{FF2B5EF4-FFF2-40B4-BE49-F238E27FC236}">
                <a16:creationId xmlns:a16="http://schemas.microsoft.com/office/drawing/2014/main" id="{C28DCD64-95E1-4FBA-8156-825C048C6024}"/>
              </a:ext>
            </a:extLst>
          </p:cNvPr>
          <p:cNvPicPr>
            <a:picLocks noChangeAspect="1"/>
          </p:cNvPicPr>
          <p:nvPr/>
        </p:nvPicPr>
        <p:blipFill>
          <a:blip r:embed="rId3"/>
          <a:stretch>
            <a:fillRect/>
          </a:stretch>
        </p:blipFill>
        <p:spPr>
          <a:xfrm>
            <a:off x="216662" y="6098052"/>
            <a:ext cx="679037" cy="706079"/>
          </a:xfrm>
          <a:prstGeom prst="rect">
            <a:avLst/>
          </a:prstGeom>
        </p:spPr>
      </p:pic>
    </p:spTree>
    <p:extLst>
      <p:ext uri="{BB962C8B-B14F-4D97-AF65-F5344CB8AC3E}">
        <p14:creationId xmlns:p14="http://schemas.microsoft.com/office/powerpoint/2010/main" val="46009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3</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9" name="Content Placeholder 2">
            <a:extLst>
              <a:ext uri="{FF2B5EF4-FFF2-40B4-BE49-F238E27FC236}">
                <a16:creationId xmlns:a16="http://schemas.microsoft.com/office/drawing/2014/main" id="{D2B00DF8-74E7-4E9E-963E-615C7C8138CB}"/>
              </a:ext>
            </a:extLst>
          </p:cNvPr>
          <p:cNvSpPr>
            <a:spLocks noGrp="1"/>
          </p:cNvSpPr>
          <p:nvPr>
            <p:ph idx="1"/>
          </p:nvPr>
        </p:nvSpPr>
        <p:spPr>
          <a:xfrm>
            <a:off x="523874" y="1196779"/>
            <a:ext cx="11258551" cy="5164788"/>
          </a:xfrm>
        </p:spPr>
        <p:txBody>
          <a:bodyPr>
            <a:noAutofit/>
          </a:bodyPr>
          <a:lstStyle/>
          <a:p>
            <a:pPr marL="0" indent="0">
              <a:buNone/>
            </a:pPr>
            <a:r>
              <a:rPr lang="en-US" sz="2800" b="1" dirty="0">
                <a:solidFill>
                  <a:schemeClr val="tx1">
                    <a:lumMod val="95000"/>
                    <a:lumOff val="5000"/>
                  </a:schemeClr>
                </a:solidFill>
              </a:rPr>
              <a:t>Overview </a:t>
            </a:r>
          </a:p>
          <a:p>
            <a:pPr marL="0" indent="0">
              <a:buNone/>
            </a:pPr>
            <a:r>
              <a:rPr lang="en-US" sz="2000" dirty="0">
                <a:solidFill>
                  <a:schemeClr val="tx1"/>
                </a:solidFill>
              </a:rPr>
              <a:t>Inform the general manager and CAC of the summarized progress on the VCE Three-Year Strategic Plan goals ratified at the November 12, 2020. </a:t>
            </a:r>
          </a:p>
          <a:p>
            <a:pPr marL="0" indent="0">
              <a:buNone/>
            </a:pPr>
            <a:endParaRPr lang="en-US" sz="2000" dirty="0">
              <a:solidFill>
                <a:schemeClr val="tx1"/>
              </a:solidFill>
            </a:endParaRPr>
          </a:p>
          <a:p>
            <a:pPr marL="0" indent="0">
              <a:buNone/>
            </a:pPr>
            <a:r>
              <a:rPr lang="en-US" sz="2000" u="sng" dirty="0">
                <a:solidFill>
                  <a:schemeClr val="tx1"/>
                </a:solidFill>
              </a:rPr>
              <a:t>Quarterly Report to VCE Management</a:t>
            </a:r>
            <a:r>
              <a:rPr lang="en-US" sz="2000" dirty="0">
                <a:solidFill>
                  <a:schemeClr val="tx1"/>
                </a:solidFill>
              </a:rPr>
              <a:t> </a:t>
            </a:r>
          </a:p>
          <a:p>
            <a:pPr marL="742950" lvl="1" indent="-285750">
              <a:buFont typeface="Arial" panose="020B0604020202020204" pitchFamily="34" charset="0"/>
              <a:buChar char="•"/>
            </a:pPr>
            <a:r>
              <a:rPr lang="en-US" sz="2000" dirty="0">
                <a:solidFill>
                  <a:schemeClr val="tx1"/>
                </a:solidFill>
              </a:rPr>
              <a:t>Staff will report quarterly to the Interim General Manager on the status of goals, objectives and metrics for which they are responsible.</a:t>
            </a:r>
          </a:p>
          <a:p>
            <a:pPr lvl="1"/>
            <a:endParaRPr lang="en-US" sz="2000" dirty="0">
              <a:solidFill>
                <a:schemeClr val="tx1"/>
              </a:solidFill>
            </a:endParaRPr>
          </a:p>
          <a:p>
            <a:r>
              <a:rPr lang="en-US" sz="2000" u="sng" dirty="0">
                <a:solidFill>
                  <a:schemeClr val="tx1"/>
                </a:solidFill>
              </a:rPr>
              <a:t>Annual Report to Board and CAC Staff </a:t>
            </a:r>
          </a:p>
          <a:p>
            <a:pPr marL="742950" lvl="1" indent="-285750">
              <a:buFont typeface="Arial" panose="020B0604020202020204" pitchFamily="34" charset="0"/>
              <a:buChar char="•"/>
            </a:pPr>
            <a:r>
              <a:rPr lang="en-US" sz="2000" dirty="0"/>
              <a:t>Staff </a:t>
            </a:r>
            <a:r>
              <a:rPr lang="en-US" sz="2000" dirty="0">
                <a:solidFill>
                  <a:schemeClr val="tx1"/>
                </a:solidFill>
              </a:rPr>
              <a:t>will report annually to the Board and CAC on the status of goals, objectives and metrics, and will recommend any mitigations or amendments as may be necessary for Board approval.</a:t>
            </a:r>
          </a:p>
        </p:txBody>
      </p:sp>
    </p:spTree>
    <p:extLst>
      <p:ext uri="{BB962C8B-B14F-4D97-AF65-F5344CB8AC3E}">
        <p14:creationId xmlns:p14="http://schemas.microsoft.com/office/powerpoint/2010/main" val="278408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4</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10" name="Rectangle: Rounded Corners 9">
            <a:extLst>
              <a:ext uri="{FF2B5EF4-FFF2-40B4-BE49-F238E27FC236}">
                <a16:creationId xmlns:a16="http://schemas.microsoft.com/office/drawing/2014/main" id="{381BFD11-7365-48F8-97D5-AF5C21A49B23}"/>
              </a:ext>
            </a:extLst>
          </p:cNvPr>
          <p:cNvSpPr/>
          <p:nvPr/>
        </p:nvSpPr>
        <p:spPr>
          <a:xfrm>
            <a:off x="235669" y="1060254"/>
            <a:ext cx="11651529" cy="1501971"/>
          </a:xfrm>
          <a:prstGeom prst="roundRect">
            <a:avLst/>
          </a:prstGeom>
          <a:solidFill>
            <a:srgbClr val="007C8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r>
              <a:rPr lang="en-US" sz="2200" b="1" dirty="0">
                <a:solidFill>
                  <a:schemeClr val="bg1"/>
                </a:solidFill>
                <a:effectLst/>
                <a:ea typeface="Calibri" panose="020F0502020204030204" pitchFamily="34" charset="0"/>
                <a:cs typeface="Times New Roman" panose="02020603050405020304" pitchFamily="18" charset="0"/>
              </a:rPr>
              <a:t>GOAL 1 - FINANCIAL STRENGTH</a:t>
            </a:r>
            <a:endParaRPr lang="en-US" sz="1100" b="1" dirty="0">
              <a:solidFill>
                <a:schemeClr val="bg1"/>
              </a:solidFill>
              <a:ea typeface="Calibri" panose="020F0502020204030204" pitchFamily="34" charset="0"/>
              <a:cs typeface="Times New Roman" panose="02020603050405020304" pitchFamily="18" charset="0"/>
            </a:endParaRPr>
          </a:p>
          <a:p>
            <a:pPr indent="457200"/>
            <a:r>
              <a:rPr lang="en-US" sz="1600" b="1" dirty="0">
                <a:solidFill>
                  <a:srgbClr val="FECF4E"/>
                </a:solidFill>
                <a:cs typeface="Times New Roman" panose="02020603050405020304" pitchFamily="18" charset="0"/>
              </a:rPr>
              <a:t>Maintain a strong financial foundation and manage costs to achieve long-term organizational health.</a:t>
            </a:r>
          </a:p>
          <a:p>
            <a:pPr marL="0" marR="0"/>
            <a:r>
              <a:rPr lang="en-US" sz="1100" dirty="0">
                <a:solidFill>
                  <a:srgbClr val="FFFFFF"/>
                </a:solidFill>
                <a:effectLst/>
                <a:ea typeface="Calibri" panose="020F0502020204030204" pitchFamily="34" charset="0"/>
                <a:cs typeface="Times New Roman" panose="02020603050405020304" pitchFamily="18" charset="0"/>
              </a:rPr>
              <a:t>	</a:t>
            </a:r>
            <a:r>
              <a:rPr lang="en-US" sz="1200" dirty="0">
                <a:solidFill>
                  <a:srgbClr val="FFFFFF"/>
                </a:solidFill>
                <a:effectLst/>
                <a:ea typeface="Calibri" panose="020F0502020204030204" pitchFamily="34" charset="0"/>
                <a:cs typeface="Times New Roman" panose="02020603050405020304" pitchFamily="18" charset="0"/>
              </a:rPr>
              <a:t>1.1 - Maintain consistently healthy cash reserves to fund VCE’s mission, vision, and goals</a:t>
            </a:r>
            <a:endParaRPr lang="en-US" sz="1200" dirty="0">
              <a:solidFill>
                <a:srgbClr val="FFFFFF"/>
              </a:solidFill>
              <a:ea typeface="Calibri" panose="020F0502020204030204" pitchFamily="34" charset="0"/>
              <a:cs typeface="Times New Roman" panose="02020603050405020304" pitchFamily="18" charset="0"/>
            </a:endParaRPr>
          </a:p>
          <a:p>
            <a:pPr marL="0" marR="0"/>
            <a:r>
              <a:rPr lang="en-US" sz="1200" dirty="0">
                <a:solidFill>
                  <a:srgbClr val="FFFFFF"/>
                </a:solidFill>
                <a:effectLst/>
                <a:ea typeface="Calibri" panose="020F0502020204030204" pitchFamily="34" charset="0"/>
                <a:cs typeface="Times New Roman" panose="02020603050405020304" pitchFamily="18" charset="0"/>
              </a:rPr>
              <a:t>	1.2 - Achieve an investment grade credit rating by end of 2024.</a:t>
            </a:r>
            <a:endParaRPr lang="en-US" sz="1100" dirty="0">
              <a:ea typeface="Calibri" panose="020F0502020204030204" pitchFamily="34" charset="0"/>
              <a:cs typeface="Times New Roman" panose="02020603050405020304" pitchFamily="18" charset="0"/>
            </a:endParaRPr>
          </a:p>
          <a:p>
            <a:pPr marL="0" marR="0"/>
            <a:r>
              <a:rPr lang="en-US" sz="1100" dirty="0">
                <a:solidFill>
                  <a:srgbClr val="FFFFFF"/>
                </a:solidFill>
                <a:effectLst/>
                <a:ea typeface="Calibri" panose="020F0502020204030204" pitchFamily="34" charset="0"/>
                <a:cs typeface="Times New Roman" panose="02020603050405020304" pitchFamily="18" charset="0"/>
              </a:rPr>
              <a:t>	</a:t>
            </a:r>
            <a:r>
              <a:rPr lang="en-US" sz="1200" dirty="0">
                <a:solidFill>
                  <a:srgbClr val="FFFFFF"/>
                </a:solidFill>
                <a:effectLst/>
                <a:ea typeface="Calibri" panose="020F0502020204030204" pitchFamily="34" charset="0"/>
                <a:cs typeface="Times New Roman" panose="02020603050405020304" pitchFamily="18" charset="0"/>
              </a:rPr>
              <a:t>1.3 - Commit to fiscal efficiencies to build a program foundation from which to deliver customer and community value.</a:t>
            </a:r>
            <a:endParaRPr lang="en-US" sz="1100" dirty="0">
              <a:ea typeface="Calibri" panose="020F0502020204030204" pitchFamily="34" charset="0"/>
              <a:cs typeface="Times New Roman" panose="02020603050405020304" pitchFamily="18" charset="0"/>
            </a:endParaRPr>
          </a:p>
          <a:p>
            <a:pPr marL="0" marR="0"/>
            <a:r>
              <a:rPr lang="en-US" sz="1100" dirty="0">
                <a:solidFill>
                  <a:srgbClr val="FFFFFF"/>
                </a:solidFill>
                <a:effectLst/>
                <a:ea typeface="Calibri" panose="020F0502020204030204" pitchFamily="34" charset="0"/>
                <a:cs typeface="Times New Roman" panose="02020603050405020304" pitchFamily="18" charset="0"/>
              </a:rPr>
              <a:t>	</a:t>
            </a:r>
            <a:r>
              <a:rPr lang="en-US" sz="1200" dirty="0">
                <a:solidFill>
                  <a:srgbClr val="FFFFFF"/>
                </a:solidFill>
                <a:effectLst/>
                <a:ea typeface="Calibri" panose="020F0502020204030204" pitchFamily="34" charset="0"/>
                <a:cs typeface="Times New Roman" panose="02020603050405020304" pitchFamily="18" charset="0"/>
              </a:rPr>
              <a:t>1.4 - Manage customer rates to optimize VCE’s financial health while maintaining rate competitiveness with PG&amp;E.</a:t>
            </a:r>
            <a:endParaRPr lang="en-US" sz="1100" dirty="0">
              <a:effectLst/>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17916416-291A-4A3E-830D-734C215E7DB1}"/>
              </a:ext>
            </a:extLst>
          </p:cNvPr>
          <p:cNvGraphicFramePr>
            <a:graphicFrameLocks noGrp="1"/>
          </p:cNvGraphicFramePr>
          <p:nvPr>
            <p:extLst>
              <p:ext uri="{D42A27DB-BD31-4B8C-83A1-F6EECF244321}">
                <p14:modId xmlns:p14="http://schemas.microsoft.com/office/powerpoint/2010/main" val="494786655"/>
              </p:ext>
            </p:extLst>
          </p:nvPr>
        </p:nvGraphicFramePr>
        <p:xfrm>
          <a:off x="724852" y="2653031"/>
          <a:ext cx="10866188" cy="3751898"/>
        </p:xfrm>
        <a:graphic>
          <a:graphicData uri="http://schemas.openxmlformats.org/drawingml/2006/table">
            <a:tbl>
              <a:tblPr firstRow="1" firstCol="1" bandRow="1">
                <a:tableStyleId>{5C22544A-7EE6-4342-B048-85BDC9FD1C3A}</a:tableStyleId>
              </a:tblPr>
              <a:tblGrid>
                <a:gridCol w="495096">
                  <a:extLst>
                    <a:ext uri="{9D8B030D-6E8A-4147-A177-3AD203B41FA5}">
                      <a16:colId xmlns:a16="http://schemas.microsoft.com/office/drawing/2014/main" val="3902101939"/>
                    </a:ext>
                  </a:extLst>
                </a:gridCol>
                <a:gridCol w="7118387">
                  <a:extLst>
                    <a:ext uri="{9D8B030D-6E8A-4147-A177-3AD203B41FA5}">
                      <a16:colId xmlns:a16="http://schemas.microsoft.com/office/drawing/2014/main" val="2885525889"/>
                    </a:ext>
                  </a:extLst>
                </a:gridCol>
                <a:gridCol w="3252705">
                  <a:extLst>
                    <a:ext uri="{9D8B030D-6E8A-4147-A177-3AD203B41FA5}">
                      <a16:colId xmlns:a16="http://schemas.microsoft.com/office/drawing/2014/main" val="3018786774"/>
                    </a:ext>
                  </a:extLst>
                </a:gridCol>
              </a:tblGrid>
              <a:tr h="406400">
                <a:tc>
                  <a:txBody>
                    <a:bodyPr/>
                    <a:lstStyle/>
                    <a:p>
                      <a:pPr marL="0" marR="0">
                        <a:lnSpc>
                          <a:spcPct val="107000"/>
                        </a:lnSpc>
                        <a:spcBef>
                          <a:spcPts val="0"/>
                        </a:spcBef>
                        <a:spcAft>
                          <a:spcPts val="0"/>
                        </a:spcAft>
                      </a:pPr>
                      <a:r>
                        <a:rPr lang="en-US" sz="1600">
                          <a:effectLst/>
                        </a:rPr>
                        <a:t>Obj.</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160020" marR="0" indent="-57150" algn="ctr">
                        <a:lnSpc>
                          <a:spcPct val="107000"/>
                        </a:lnSpc>
                        <a:spcBef>
                          <a:spcPts val="0"/>
                        </a:spcBef>
                        <a:spcAft>
                          <a:spcPts val="0"/>
                        </a:spcAft>
                      </a:pPr>
                      <a:r>
                        <a:rPr lang="en-US" sz="1600" dirty="0">
                          <a:effectLst/>
                        </a:rPr>
                        <a:t>2021 - Key Accomplishments &amp; Developments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255905" marR="0" indent="-255905" algn="ctr">
                        <a:lnSpc>
                          <a:spcPct val="107000"/>
                        </a:lnSpc>
                        <a:spcBef>
                          <a:spcPts val="0"/>
                        </a:spcBef>
                        <a:spcAft>
                          <a:spcPts val="0"/>
                        </a:spcAft>
                      </a:pPr>
                      <a:r>
                        <a:rPr lang="en-US" sz="1600" dirty="0">
                          <a:effectLst/>
                        </a:rPr>
                        <a:t>2022 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554839194"/>
                  </a:ext>
                </a:extLst>
              </a:tr>
              <a:tr h="711835">
                <a:tc>
                  <a:txBody>
                    <a:bodyPr/>
                    <a:lstStyle/>
                    <a:p>
                      <a:pPr marL="0" marR="0">
                        <a:lnSpc>
                          <a:spcPct val="107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Developed collections policy for review by CAC &amp; Board</a:t>
                      </a:r>
                    </a:p>
                    <a:p>
                      <a:pPr marL="342900" marR="0" lvl="0" indent="-342900">
                        <a:lnSpc>
                          <a:spcPct val="107000"/>
                        </a:lnSpc>
                        <a:spcBef>
                          <a:spcPts val="0"/>
                        </a:spcBef>
                        <a:spcAft>
                          <a:spcPts val="0"/>
                        </a:spcAft>
                        <a:buFont typeface="+mj-lt"/>
                        <a:buAutoNum type="arabicPeriod"/>
                      </a:pPr>
                      <a:r>
                        <a:rPr lang="en-US" sz="1600">
                          <a:effectLst/>
                        </a:rPr>
                        <a:t>Renewed credit line with RCB through calendar 2021.</a:t>
                      </a:r>
                    </a:p>
                    <a:p>
                      <a:pPr marL="342900" marR="0" lvl="0" indent="-342900">
                        <a:lnSpc>
                          <a:spcPct val="107000"/>
                        </a:lnSpc>
                        <a:spcBef>
                          <a:spcPts val="0"/>
                        </a:spcBef>
                        <a:spcAft>
                          <a:spcPts val="0"/>
                        </a:spcAft>
                        <a:buFont typeface="+mj-lt"/>
                        <a:buAutoNum type="arabicPeriod"/>
                      </a:pPr>
                      <a:r>
                        <a:rPr lang="en-US" sz="1600">
                          <a:effectLst/>
                        </a:rPr>
                        <a:t>Received preliminary CAPP approval for funding ~$800K of COVID related receivables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a:effectLst/>
                        </a:rPr>
                        <a:t>Collections policy approval Q1 2022</a:t>
                      </a:r>
                    </a:p>
                    <a:p>
                      <a:pPr marL="342900" marR="0" lvl="0" indent="-342900">
                        <a:lnSpc>
                          <a:spcPct val="107000"/>
                        </a:lnSpc>
                        <a:spcBef>
                          <a:spcPts val="0"/>
                        </a:spcBef>
                        <a:spcAft>
                          <a:spcPts val="0"/>
                        </a:spcAft>
                        <a:buFont typeface="+mj-lt"/>
                        <a:buAutoNum type="arabicPeriod"/>
                      </a:pPr>
                      <a:r>
                        <a:rPr lang="en-US" sz="1600">
                          <a:effectLst/>
                        </a:rPr>
                        <a:t>Renew and increase credit line(s)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34428251"/>
                  </a:ext>
                </a:extLst>
              </a:tr>
              <a:tr h="701040">
                <a:tc>
                  <a:txBody>
                    <a:bodyPr/>
                    <a:lstStyle/>
                    <a:p>
                      <a:pPr marL="0" marR="0">
                        <a:lnSpc>
                          <a:spcPct val="107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Budgeted for a financial advisor to support the process of establishment of first credit rating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a:effectLst/>
                        </a:rPr>
                        <a:t>Issue RFP for financial advisor Q1 2022</a:t>
                      </a:r>
                    </a:p>
                    <a:p>
                      <a:pPr marL="342900" marR="0" lvl="0" indent="-342900">
                        <a:lnSpc>
                          <a:spcPct val="107000"/>
                        </a:lnSpc>
                        <a:spcBef>
                          <a:spcPts val="0"/>
                        </a:spcBef>
                        <a:spcAft>
                          <a:spcPts val="0"/>
                        </a:spcAft>
                        <a:buFont typeface="+mj-lt"/>
                        <a:buAutoNum type="arabicPeriod"/>
                      </a:pPr>
                      <a:r>
                        <a:rPr lang="en-US" sz="1600">
                          <a:effectLst/>
                        </a:rPr>
                        <a:t>Recover cash reserves ~80+ Days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29088655"/>
                  </a:ext>
                </a:extLst>
              </a:tr>
              <a:tr h="701040">
                <a:tc>
                  <a:txBody>
                    <a:bodyPr/>
                    <a:lstStyle/>
                    <a:p>
                      <a:pPr marL="0" marR="0">
                        <a:lnSpc>
                          <a:spcPct val="107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160020" marR="0" indent="-5715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a:effectLst/>
                        </a:rPr>
                        <a:t>Review financial reserve, dividend, and programs fund policy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74990750"/>
                  </a:ext>
                </a:extLst>
              </a:tr>
              <a:tr h="765175">
                <a:tc>
                  <a:txBody>
                    <a:bodyPr/>
                    <a:lstStyle/>
                    <a:p>
                      <a:pPr marL="0" marR="0">
                        <a:lnSpc>
                          <a:spcPct val="107000"/>
                        </a:lnSpc>
                        <a:spcBef>
                          <a:spcPts val="0"/>
                        </a:spcBef>
                        <a:spcAft>
                          <a:spcPts val="0"/>
                        </a:spcAft>
                      </a:pPr>
                      <a:r>
                        <a:rPr lang="en-US" sz="1100" dirty="0">
                          <a:effectLst/>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Adopted cost-based rate policy</a:t>
                      </a:r>
                    </a:p>
                    <a:p>
                      <a:pPr marL="342900" marR="0" lvl="0" indent="-342900">
                        <a:lnSpc>
                          <a:spcPct val="107000"/>
                        </a:lnSpc>
                        <a:spcBef>
                          <a:spcPts val="0"/>
                        </a:spcBef>
                        <a:spcAft>
                          <a:spcPts val="0"/>
                        </a:spcAft>
                        <a:buFont typeface="+mj-lt"/>
                        <a:buAutoNum type="arabicPeriod"/>
                      </a:pPr>
                      <a:r>
                        <a:rPr lang="en-US" sz="1600">
                          <a:effectLst/>
                        </a:rPr>
                        <a:t>Implemented rate change to maintain cash reserve minimums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dirty="0">
                          <a:effectLst/>
                        </a:rPr>
                        <a:t>Develop an additional analytics model for cost study and long-term rates.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5256959"/>
                  </a:ext>
                </a:extLst>
              </a:tr>
            </a:tbl>
          </a:graphicData>
        </a:graphic>
      </p:graphicFrame>
    </p:spTree>
    <p:extLst>
      <p:ext uri="{BB962C8B-B14F-4D97-AF65-F5344CB8AC3E}">
        <p14:creationId xmlns:p14="http://schemas.microsoft.com/office/powerpoint/2010/main" val="329114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5</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10" name="Rectangle: Rounded Corners 9">
            <a:extLst>
              <a:ext uri="{FF2B5EF4-FFF2-40B4-BE49-F238E27FC236}">
                <a16:creationId xmlns:a16="http://schemas.microsoft.com/office/drawing/2014/main" id="{E80C5E6A-49A7-43BF-AAFF-2080C140DF78}"/>
              </a:ext>
            </a:extLst>
          </p:cNvPr>
          <p:cNvSpPr/>
          <p:nvPr/>
        </p:nvSpPr>
        <p:spPr>
          <a:xfrm>
            <a:off x="304800" y="1060255"/>
            <a:ext cx="11651530" cy="2235395"/>
          </a:xfrm>
          <a:prstGeom prst="roundRect">
            <a:avLst/>
          </a:prstGeom>
          <a:solidFill>
            <a:srgbClr val="007C89"/>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indent="457200"/>
            <a:r>
              <a:rPr lang="en-US" sz="2200" b="1" dirty="0">
                <a:solidFill>
                  <a:schemeClr val="bg1"/>
                </a:solidFill>
                <a:cs typeface="Times New Roman" panose="02020603050405020304" pitchFamily="18" charset="0"/>
              </a:rPr>
              <a:t>GOAL 2 - PROCUREMENT &amp; POWER SUPPLY</a:t>
            </a:r>
          </a:p>
          <a:p>
            <a:pPr lvl="1"/>
            <a:r>
              <a:rPr lang="en-US" sz="1600" b="1" dirty="0">
                <a:solidFill>
                  <a:srgbClr val="FECF4E"/>
                </a:solidFill>
                <a:cs typeface="Times New Roman" panose="02020603050405020304" pitchFamily="18" charset="0"/>
              </a:rPr>
              <a:t>Manage power supply resources to consistently exceed California’s Renewable Portfolio Standard (RPS) while working toward a resource portfolio that is 100% carbon neutral by 2030. </a:t>
            </a:r>
          </a:p>
          <a:p>
            <a:pPr marL="457200" marR="0">
              <a:lnSpc>
                <a:spcPct val="107000"/>
              </a:lnSpc>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2.1 - Continue to identify and pursue cost effective local renewable energy resources.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2.2 - Acquire sufficient bundled energy and renewable resources to achieve VCE’s greenhouse gas reduction targets.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2.3 - Deploy storage and other strategies to achieve renewable, carbon neutral, resource adequacy, and resiliency objectives.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2.4 - Identify and pursue cost effective, local distributed energy (e.g., behind the meter rooftop Solar + storage) resources to help meet reliability needs.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2.5 - Study and present options for achieving a 100% carbon neutral resource portfolio as well as 100% carbon free resource portfolio (carbon free hour by hour) by 2030.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2.6 - Optimize the hedging strategy to mitigate risk in accordance with the energy risk guidelines and procurement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07454638-92E7-46BA-BE26-2195BC3EA542}"/>
              </a:ext>
            </a:extLst>
          </p:cNvPr>
          <p:cNvGraphicFramePr>
            <a:graphicFrameLocks noGrp="1"/>
          </p:cNvGraphicFramePr>
          <p:nvPr>
            <p:extLst>
              <p:ext uri="{D42A27DB-BD31-4B8C-83A1-F6EECF244321}">
                <p14:modId xmlns:p14="http://schemas.microsoft.com/office/powerpoint/2010/main" val="60659621"/>
              </p:ext>
            </p:extLst>
          </p:nvPr>
        </p:nvGraphicFramePr>
        <p:xfrm>
          <a:off x="895699" y="3372322"/>
          <a:ext cx="10695342" cy="3438145"/>
        </p:xfrm>
        <a:graphic>
          <a:graphicData uri="http://schemas.openxmlformats.org/drawingml/2006/table">
            <a:tbl>
              <a:tblPr firstRow="1" firstCol="1" bandRow="1">
                <a:tableStyleId>{5C22544A-7EE6-4342-B048-85BDC9FD1C3A}</a:tableStyleId>
              </a:tblPr>
              <a:tblGrid>
                <a:gridCol w="551943">
                  <a:extLst>
                    <a:ext uri="{9D8B030D-6E8A-4147-A177-3AD203B41FA5}">
                      <a16:colId xmlns:a16="http://schemas.microsoft.com/office/drawing/2014/main" val="1828482594"/>
                    </a:ext>
                  </a:extLst>
                </a:gridCol>
                <a:gridCol w="6878058">
                  <a:extLst>
                    <a:ext uri="{9D8B030D-6E8A-4147-A177-3AD203B41FA5}">
                      <a16:colId xmlns:a16="http://schemas.microsoft.com/office/drawing/2014/main" val="2430945253"/>
                    </a:ext>
                  </a:extLst>
                </a:gridCol>
                <a:gridCol w="3265341">
                  <a:extLst>
                    <a:ext uri="{9D8B030D-6E8A-4147-A177-3AD203B41FA5}">
                      <a16:colId xmlns:a16="http://schemas.microsoft.com/office/drawing/2014/main" val="4273717702"/>
                    </a:ext>
                  </a:extLst>
                </a:gridCol>
              </a:tblGrid>
              <a:tr h="218440">
                <a:tc>
                  <a:txBody>
                    <a:bodyPr/>
                    <a:lstStyle/>
                    <a:p>
                      <a:pPr marL="0" marR="0" algn="ctr">
                        <a:lnSpc>
                          <a:spcPct val="107000"/>
                        </a:lnSpc>
                        <a:spcBef>
                          <a:spcPts val="0"/>
                        </a:spcBef>
                        <a:spcAft>
                          <a:spcPts val="0"/>
                        </a:spcAft>
                      </a:pPr>
                      <a:r>
                        <a:rPr lang="en-US" sz="1600" dirty="0">
                          <a:effectLst/>
                        </a:rPr>
                        <a:t>Obj.</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2021 - Key Accomplishments &amp; Developments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2022 - 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747866815"/>
                  </a:ext>
                </a:extLst>
              </a:tr>
              <a:tr h="365125">
                <a:tc>
                  <a:txBody>
                    <a:bodyPr/>
                    <a:lstStyle/>
                    <a:p>
                      <a:pPr marL="0" marR="0" algn="ctr">
                        <a:lnSpc>
                          <a:spcPct val="107000"/>
                        </a:lnSpc>
                        <a:spcBef>
                          <a:spcPts val="0"/>
                        </a:spcBef>
                        <a:spcAft>
                          <a:spcPts val="0"/>
                        </a:spcAft>
                      </a:pPr>
                      <a:r>
                        <a:rPr lang="en-US" sz="1100" dirty="0">
                          <a:effectLst/>
                        </a:rPr>
                        <a:t>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dirty="0">
                          <a:effectLst/>
                        </a:rPr>
                        <a:t>Q1 2021, executed a </a:t>
                      </a:r>
                      <a:r>
                        <a:rPr lang="en-US" sz="1400" dirty="0" err="1">
                          <a:effectLst/>
                        </a:rPr>
                        <a:t>90MW</a:t>
                      </a:r>
                      <a:r>
                        <a:rPr lang="en-US" sz="1400" dirty="0">
                          <a:effectLst/>
                        </a:rPr>
                        <a:t> PV +</a:t>
                      </a:r>
                      <a:r>
                        <a:rPr lang="en-US" sz="1400" dirty="0" err="1">
                          <a:effectLst/>
                        </a:rPr>
                        <a:t>75MW</a:t>
                      </a:r>
                      <a:r>
                        <a:rPr lang="en-US" sz="1400" dirty="0">
                          <a:effectLst/>
                        </a:rPr>
                        <a:t> BESS 20 yr.  PPA with Resurgence.  (COD – </a:t>
                      </a:r>
                      <a:r>
                        <a:rPr lang="en-US" sz="1400" dirty="0" err="1">
                          <a:effectLst/>
                        </a:rPr>
                        <a:t>Q422</a:t>
                      </a:r>
                      <a:r>
                        <a:rPr lang="en-US" sz="1400" dirty="0">
                          <a:effectLst/>
                        </a:rPr>
                        <a:t>)</a:t>
                      </a:r>
                    </a:p>
                    <a:p>
                      <a:pPr marL="342900" marR="0" lvl="0" indent="-342900">
                        <a:lnSpc>
                          <a:spcPct val="107000"/>
                        </a:lnSpc>
                        <a:spcBef>
                          <a:spcPts val="0"/>
                        </a:spcBef>
                        <a:spcAft>
                          <a:spcPts val="0"/>
                        </a:spcAft>
                        <a:buFont typeface="+mj-lt"/>
                        <a:buAutoNum type="arabicPeriod"/>
                      </a:pPr>
                      <a:r>
                        <a:rPr lang="en-US" sz="1400" dirty="0" err="1">
                          <a:effectLst/>
                        </a:rPr>
                        <a:t>Q4</a:t>
                      </a:r>
                      <a:r>
                        <a:rPr lang="en-US" sz="1400" dirty="0">
                          <a:effectLst/>
                        </a:rPr>
                        <a:t> 2021, executed a </a:t>
                      </a:r>
                      <a:r>
                        <a:rPr lang="en-US" sz="1400" dirty="0" err="1">
                          <a:effectLst/>
                        </a:rPr>
                        <a:t>72MW</a:t>
                      </a:r>
                      <a:r>
                        <a:rPr lang="en-US" sz="1400" dirty="0">
                          <a:effectLst/>
                        </a:rPr>
                        <a:t> PV + </a:t>
                      </a:r>
                      <a:r>
                        <a:rPr lang="en-US" sz="1400" dirty="0" err="1">
                          <a:effectLst/>
                        </a:rPr>
                        <a:t>36MW</a:t>
                      </a:r>
                      <a:r>
                        <a:rPr lang="en-US" sz="1400" dirty="0">
                          <a:effectLst/>
                        </a:rPr>
                        <a:t> BESS 15 yr PPA with Willow Springs.  (COD – </a:t>
                      </a:r>
                      <a:r>
                        <a:rPr lang="en-US" sz="1400" dirty="0" err="1">
                          <a:effectLst/>
                        </a:rPr>
                        <a:t>Q423</a:t>
                      </a:r>
                      <a:r>
                        <a:rPr lang="en-US" sz="1400" dirty="0">
                          <a:effectLst/>
                        </a:rPr>
                        <a:t>) </a:t>
                      </a:r>
                    </a:p>
                    <a:p>
                      <a:pPr marL="0" marR="0">
                        <a:lnSpc>
                          <a:spcPct val="107000"/>
                        </a:lnSpc>
                        <a:spcBef>
                          <a:spcPts val="0"/>
                        </a:spcBef>
                        <a:spcAft>
                          <a:spcPts val="0"/>
                        </a:spcAft>
                      </a:pPr>
                      <a:r>
                        <a:rPr lang="en-US" sz="1400" dirty="0">
                          <a:effectLst/>
                        </a:rPr>
                        <a:t>Note: Both PPAs bring VCE stable, low-cost power, resource adequacy, and RPS compliance.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7122663"/>
                  </a:ext>
                </a:extLst>
              </a:tr>
              <a:tr h="222250">
                <a:tc>
                  <a:txBody>
                    <a:bodyPr/>
                    <a:lstStyle/>
                    <a:p>
                      <a:pPr marL="0" marR="0" indent="107950" algn="ctr">
                        <a:lnSpc>
                          <a:spcPct val="107000"/>
                        </a:lnSpc>
                        <a:spcBef>
                          <a:spcPts val="0"/>
                        </a:spcBef>
                        <a:spcAft>
                          <a:spcPts val="0"/>
                        </a:spcAft>
                      </a:pPr>
                      <a:r>
                        <a:rPr lang="en-US" sz="1100">
                          <a:effectLst/>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dirty="0">
                          <a:effectLst/>
                        </a:rPr>
                        <a:t>Participation in RFPs with CC power (1) for (2-3) long-duration energy storage systems.  (2) firm clean resources (e.g., geothermal, biomass, other new technologies.)  </a:t>
                      </a:r>
                    </a:p>
                    <a:p>
                      <a:pPr marL="457200" marR="0">
                        <a:lnSpc>
                          <a:spcPct val="107000"/>
                        </a:lnSpc>
                        <a:spcBef>
                          <a:spcPts val="0"/>
                        </a:spcBef>
                        <a:spcAft>
                          <a:spcPts val="0"/>
                        </a:spcAft>
                      </a:pPr>
                      <a:r>
                        <a:rPr lang="en-US" sz="1400" dirty="0">
                          <a:effectLst/>
                        </a:rPr>
                        <a:t>Note: Both support CPUC mandate for additional resources – D.21-06-035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Finalize negotiations and bring them forward for Board approval. </a:t>
                      </a:r>
                    </a:p>
                    <a:p>
                      <a:pPr marL="342900" marR="0" lvl="0" indent="-342900">
                        <a:lnSpc>
                          <a:spcPct val="107000"/>
                        </a:lnSpc>
                        <a:spcBef>
                          <a:spcPts val="0"/>
                        </a:spcBef>
                        <a:spcAft>
                          <a:spcPts val="0"/>
                        </a:spcAft>
                        <a:buFont typeface="+mj-lt"/>
                        <a:buAutoNum type="arabicPeriod"/>
                      </a:pPr>
                      <a:r>
                        <a:rPr lang="en-US" sz="1400" dirty="0">
                          <a:effectLst/>
                        </a:rPr>
                        <a:t>Evaluate firm proposals and contract awards for Board approval.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1392176"/>
                  </a:ext>
                </a:extLst>
              </a:tr>
              <a:tr h="222250">
                <a:tc>
                  <a:txBody>
                    <a:bodyPr/>
                    <a:lstStyle/>
                    <a:p>
                      <a:pPr marL="0" marR="0" algn="ctr">
                        <a:lnSpc>
                          <a:spcPct val="107000"/>
                        </a:lnSpc>
                        <a:spcBef>
                          <a:spcPts val="0"/>
                        </a:spcBef>
                        <a:spcAft>
                          <a:spcPts val="0"/>
                        </a:spcAft>
                      </a:pPr>
                      <a:r>
                        <a:rPr lang="en-US" sz="11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dirty="0">
                          <a:effectLst/>
                        </a:rPr>
                        <a:t>Staff and Carbon neutrality task group – (1) Awarded RFP to Energeia to perform portfolio analysis for 100% carbon neutral and carbon-free hour-by-hour.  (2) Provided input and reviewed results for final recommendations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a:effectLst/>
                        </a:rPr>
                        <a:t>Final report to be delivered in February 2022 to Board to begin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46483731"/>
                  </a:ext>
                </a:extLst>
              </a:tr>
              <a:tr h="708025">
                <a:tc>
                  <a:txBody>
                    <a:bodyPr/>
                    <a:lstStyle/>
                    <a:p>
                      <a:pPr marL="0" marR="0" algn="ctr">
                        <a:lnSpc>
                          <a:spcPct val="107000"/>
                        </a:lnSpc>
                        <a:spcBef>
                          <a:spcPts val="0"/>
                        </a:spcBef>
                        <a:spcAft>
                          <a:spcPts val="0"/>
                        </a:spcAft>
                      </a:pPr>
                      <a:r>
                        <a:rPr lang="en-US" sz="1100" dirty="0">
                          <a:effectLst/>
                        </a:rPr>
                        <a:t>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a:effectLst/>
                        </a:rPr>
                        <a:t>N/A for 2021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Comprehensive review planned to incorporate long-term PPAs (EROC participation)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4827073"/>
                  </a:ext>
                </a:extLst>
              </a:tr>
            </a:tbl>
          </a:graphicData>
        </a:graphic>
      </p:graphicFrame>
    </p:spTree>
    <p:extLst>
      <p:ext uri="{BB962C8B-B14F-4D97-AF65-F5344CB8AC3E}">
        <p14:creationId xmlns:p14="http://schemas.microsoft.com/office/powerpoint/2010/main" val="96269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6</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12" name="Rectangle: Rounded Corners 11">
            <a:extLst>
              <a:ext uri="{FF2B5EF4-FFF2-40B4-BE49-F238E27FC236}">
                <a16:creationId xmlns:a16="http://schemas.microsoft.com/office/drawing/2014/main" id="{B46718F4-73E4-42B5-BA6C-3E7764D013A0}"/>
              </a:ext>
            </a:extLst>
          </p:cNvPr>
          <p:cNvSpPr/>
          <p:nvPr/>
        </p:nvSpPr>
        <p:spPr>
          <a:xfrm>
            <a:off x="235669" y="1074458"/>
            <a:ext cx="11680105" cy="1583017"/>
          </a:xfrm>
          <a:prstGeom prst="roundRect">
            <a:avLst/>
          </a:prstGeom>
          <a:solidFill>
            <a:srgbClr val="007C89"/>
          </a:solidFill>
          <a:ln w="1905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spcBef>
                <a:spcPts val="0"/>
              </a:spcBef>
            </a:pPr>
            <a:r>
              <a:rPr lang="en-US"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3 - CUSTOMERS &amp; COMMUNITY (3.1 - 3.4) </a:t>
            </a:r>
            <a:endParaRPr lang="en-US"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spcBef>
                <a:spcPts val="0"/>
              </a:spcBef>
            </a:pPr>
            <a:r>
              <a:rPr lang="en-US" sz="1600" b="1" dirty="0">
                <a:solidFill>
                  <a:srgbClr val="FECF4E"/>
                </a:solidFill>
                <a:cs typeface="Times New Roman" panose="02020603050405020304" pitchFamily="18" charset="0"/>
              </a:rPr>
              <a:t>Prioritize VCE’s community benefits and increase customer satisfaction and retention. </a:t>
            </a: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3.1 - Develop engagement strategies to increase awareness of, and participation in, local control of VCE’s energy supply and programs with a particular focus on engaging disadvantaged and historically marginalized communities.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3.2 - Develop programs and initiatives to better support community goals, including supporting member agency achievement of energy-sector emissions reduction targets.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3.3 - Design and implement a strategy to more effectively engage local business and agricultural customers.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3.4 - Build awareness and trust of the VCE brand through direct engagement with customers, communities and organizations.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EBAE0108-AF44-4A93-8E6D-6E61B1EE232C}"/>
              </a:ext>
            </a:extLst>
          </p:cNvPr>
          <p:cNvGraphicFramePr>
            <a:graphicFrameLocks noGrp="1"/>
          </p:cNvGraphicFramePr>
          <p:nvPr>
            <p:extLst>
              <p:ext uri="{D42A27DB-BD31-4B8C-83A1-F6EECF244321}">
                <p14:modId xmlns:p14="http://schemas.microsoft.com/office/powerpoint/2010/main" val="1431469668"/>
              </p:ext>
            </p:extLst>
          </p:nvPr>
        </p:nvGraphicFramePr>
        <p:xfrm>
          <a:off x="304800" y="2690729"/>
          <a:ext cx="11582399" cy="4719421"/>
        </p:xfrm>
        <a:graphic>
          <a:graphicData uri="http://schemas.openxmlformats.org/drawingml/2006/table">
            <a:tbl>
              <a:tblPr firstRow="1" firstCol="1" bandRow="1">
                <a:tableStyleId>{5C22544A-7EE6-4342-B048-85BDC9FD1C3A}</a:tableStyleId>
              </a:tblPr>
              <a:tblGrid>
                <a:gridCol w="393365">
                  <a:extLst>
                    <a:ext uri="{9D8B030D-6E8A-4147-A177-3AD203B41FA5}">
                      <a16:colId xmlns:a16="http://schemas.microsoft.com/office/drawing/2014/main" val="70831236"/>
                    </a:ext>
                  </a:extLst>
                </a:gridCol>
                <a:gridCol w="7899077">
                  <a:extLst>
                    <a:ext uri="{9D8B030D-6E8A-4147-A177-3AD203B41FA5}">
                      <a16:colId xmlns:a16="http://schemas.microsoft.com/office/drawing/2014/main" val="1281571539"/>
                    </a:ext>
                  </a:extLst>
                </a:gridCol>
                <a:gridCol w="3289957">
                  <a:extLst>
                    <a:ext uri="{9D8B030D-6E8A-4147-A177-3AD203B41FA5}">
                      <a16:colId xmlns:a16="http://schemas.microsoft.com/office/drawing/2014/main" val="1633375100"/>
                    </a:ext>
                  </a:extLst>
                </a:gridCol>
              </a:tblGrid>
              <a:tr h="169333">
                <a:tc>
                  <a:txBody>
                    <a:bodyPr/>
                    <a:lstStyle/>
                    <a:p>
                      <a:pPr marL="0" marR="0" algn="l">
                        <a:lnSpc>
                          <a:spcPct val="107000"/>
                        </a:lnSpc>
                        <a:spcBef>
                          <a:spcPts val="0"/>
                        </a:spcBef>
                        <a:spcAft>
                          <a:spcPts val="0"/>
                        </a:spcAft>
                      </a:pPr>
                      <a:r>
                        <a:rPr lang="en-US" sz="1200" dirty="0">
                          <a:effectLst/>
                        </a:rPr>
                        <a:t>Obj.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0" marR="0" algn="ctr">
                        <a:lnSpc>
                          <a:spcPct val="107000"/>
                        </a:lnSpc>
                        <a:spcBef>
                          <a:spcPts val="0"/>
                        </a:spcBef>
                        <a:spcAft>
                          <a:spcPts val="0"/>
                        </a:spcAft>
                      </a:pPr>
                      <a:r>
                        <a:rPr lang="en-US" sz="1400" dirty="0">
                          <a:effectLst/>
                        </a:rPr>
                        <a:t>2021 - Key Accomplishments &amp; Developments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0" marR="0" algn="ctr">
                        <a:lnSpc>
                          <a:spcPct val="107000"/>
                        </a:lnSpc>
                        <a:spcBef>
                          <a:spcPts val="0"/>
                        </a:spcBef>
                        <a:spcAft>
                          <a:spcPts val="0"/>
                        </a:spcAft>
                      </a:pPr>
                      <a:r>
                        <a:rPr lang="en-US" sz="1400" dirty="0">
                          <a:effectLst/>
                        </a:rPr>
                        <a:t>2022 - Planned Activities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solidFill>
                      <a:srgbClr val="007C89"/>
                    </a:solidFill>
                  </a:tcPr>
                </a:tc>
                <a:extLst>
                  <a:ext uri="{0D108BD9-81ED-4DB2-BD59-A6C34878D82A}">
                    <a16:rowId xmlns:a16="http://schemas.microsoft.com/office/drawing/2014/main" val="2761967273"/>
                  </a:ext>
                </a:extLst>
              </a:tr>
              <a:tr h="1107286">
                <a:tc>
                  <a:txBody>
                    <a:bodyPr/>
                    <a:lstStyle/>
                    <a:p>
                      <a:pPr marL="0" marR="0" algn="l">
                        <a:lnSpc>
                          <a:spcPct val="107000"/>
                        </a:lnSpc>
                        <a:spcBef>
                          <a:spcPts val="0"/>
                        </a:spcBef>
                        <a:spcAft>
                          <a:spcPts val="0"/>
                        </a:spcAft>
                      </a:pPr>
                      <a:r>
                        <a:rPr lang="en-US" sz="1000" dirty="0">
                          <a:effectLst/>
                        </a:rPr>
                        <a:t>3.1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400">
                          <a:effectLst/>
                        </a:rPr>
                        <a:t>Initiated a mini-campaign in partnership with Davis Food Co-op on UltraGreen opt-ups, including collateral for the campaign. </a:t>
                      </a:r>
                    </a:p>
                    <a:p>
                      <a:pPr marL="342900" marR="0" lvl="0" indent="-342900" algn="l">
                        <a:lnSpc>
                          <a:spcPct val="107000"/>
                        </a:lnSpc>
                        <a:spcBef>
                          <a:spcPts val="0"/>
                        </a:spcBef>
                        <a:spcAft>
                          <a:spcPts val="0"/>
                        </a:spcAft>
                        <a:buFont typeface="+mj-lt"/>
                        <a:buAutoNum type="arabicPeriod"/>
                      </a:pPr>
                      <a:r>
                        <a:rPr lang="en-US" sz="1400">
                          <a:effectLst/>
                        </a:rPr>
                        <a:t>Rolled out an online platform for customers to easily opt up online without their PG&amp;E account number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tc>
                <a:tc>
                  <a:txBody>
                    <a:bodyPr/>
                    <a:lstStyle/>
                    <a:p>
                      <a:pPr marL="342900" marR="0" lvl="0" indent="-342900" algn="l">
                        <a:lnSpc>
                          <a:spcPct val="107000"/>
                        </a:lnSpc>
                        <a:spcBef>
                          <a:spcPts val="0"/>
                        </a:spcBef>
                        <a:spcAft>
                          <a:spcPts val="0"/>
                        </a:spcAft>
                        <a:buFont typeface="+mj-lt"/>
                        <a:buAutoNum type="arabicPeriod"/>
                      </a:pPr>
                      <a:r>
                        <a:rPr lang="en-US" sz="1100">
                          <a:effectLst/>
                        </a:rPr>
                        <a:t>Launch, publicize, create awareness of programs for the low-income/at-risk </a:t>
                      </a:r>
                    </a:p>
                    <a:p>
                      <a:pPr marL="342900" marR="0" lvl="0" indent="-342900" algn="l">
                        <a:lnSpc>
                          <a:spcPct val="107000"/>
                        </a:lnSpc>
                        <a:spcBef>
                          <a:spcPts val="0"/>
                        </a:spcBef>
                        <a:spcAft>
                          <a:spcPts val="0"/>
                        </a:spcAft>
                        <a:buFont typeface="+mj-lt"/>
                        <a:buAutoNum type="arabicPeriod"/>
                      </a:pPr>
                      <a:r>
                        <a:rPr lang="en-US" sz="1100">
                          <a:effectLst/>
                        </a:rPr>
                        <a:t>Expand opt-up campaigns for Woodland and Winters (w/Spanish)</a:t>
                      </a:r>
                    </a:p>
                    <a:p>
                      <a:pPr marL="342900" marR="0" lvl="0" indent="-342900" algn="l">
                        <a:lnSpc>
                          <a:spcPct val="107000"/>
                        </a:lnSpc>
                        <a:spcBef>
                          <a:spcPts val="0"/>
                        </a:spcBef>
                        <a:spcAft>
                          <a:spcPts val="0"/>
                        </a:spcAft>
                        <a:buFont typeface="+mj-lt"/>
                        <a:buAutoNum type="arabicPeriod"/>
                      </a:pPr>
                      <a:r>
                        <a:rPr lang="en-US" sz="1100">
                          <a:effectLst/>
                        </a:rPr>
                        <a:t>Implement a program for opt-up sponsorship of low-income customers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tc>
                <a:extLst>
                  <a:ext uri="{0D108BD9-81ED-4DB2-BD59-A6C34878D82A}">
                    <a16:rowId xmlns:a16="http://schemas.microsoft.com/office/drawing/2014/main" val="752751163"/>
                  </a:ext>
                </a:extLst>
              </a:tr>
              <a:tr h="819481">
                <a:tc>
                  <a:txBody>
                    <a:bodyPr/>
                    <a:lstStyle/>
                    <a:p>
                      <a:pPr marL="0" marR="0" algn="l">
                        <a:lnSpc>
                          <a:spcPct val="107000"/>
                        </a:lnSpc>
                        <a:spcBef>
                          <a:spcPts val="0"/>
                        </a:spcBef>
                        <a:spcAft>
                          <a:spcPts val="0"/>
                        </a:spcAft>
                      </a:pPr>
                      <a:r>
                        <a:rPr lang="en-US" sz="1000" dirty="0">
                          <a:effectLst/>
                        </a:rPr>
                        <a:t>3.2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400" dirty="0">
                          <a:effectLst/>
                        </a:rPr>
                        <a:t>Followed up on cost analysis for all member jurisdictions to opt up to UltraGreen re-initiated conversations about opting up.</a:t>
                      </a:r>
                    </a:p>
                    <a:p>
                      <a:pPr marL="342900" marR="0" lvl="0" indent="-342900" algn="l">
                        <a:lnSpc>
                          <a:spcPct val="107000"/>
                        </a:lnSpc>
                        <a:spcBef>
                          <a:spcPts val="0"/>
                        </a:spcBef>
                        <a:spcAft>
                          <a:spcPts val="0"/>
                        </a:spcAft>
                        <a:buFont typeface="+mj-lt"/>
                        <a:buAutoNum type="arabicPeriod"/>
                      </a:pPr>
                      <a:r>
                        <a:rPr lang="en-US" sz="1400" dirty="0">
                          <a:effectLst/>
                        </a:rPr>
                        <a:t>Engaged the Woodland Sustainability Committee on VCE efforts and building electrification. </a:t>
                      </a:r>
                    </a:p>
                    <a:p>
                      <a:pPr marL="342900" marR="0" lvl="0" indent="-342900" algn="l">
                        <a:lnSpc>
                          <a:spcPct val="107000"/>
                        </a:lnSpc>
                        <a:spcBef>
                          <a:spcPts val="0"/>
                        </a:spcBef>
                        <a:spcAft>
                          <a:spcPts val="0"/>
                        </a:spcAft>
                        <a:buFont typeface="+mj-lt"/>
                        <a:buAutoNum type="arabicPeriod"/>
                      </a:pPr>
                      <a:r>
                        <a:rPr lang="en-US" sz="1400" dirty="0">
                          <a:effectLst/>
                        </a:rPr>
                        <a:t>Engaged with the County of Yolo on the Climate Action Commission.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tc>
                <a:tc>
                  <a:txBody>
                    <a:bodyPr/>
                    <a:lstStyle/>
                    <a:p>
                      <a:pPr marL="342900" marR="0" lvl="0" indent="-342900" algn="l">
                        <a:lnSpc>
                          <a:spcPct val="107000"/>
                        </a:lnSpc>
                        <a:spcBef>
                          <a:spcPts val="0"/>
                        </a:spcBef>
                        <a:spcAft>
                          <a:spcPts val="0"/>
                        </a:spcAft>
                        <a:buFont typeface="+mj-lt"/>
                        <a:buAutoNum type="arabicPeriod"/>
                      </a:pPr>
                      <a:r>
                        <a:rPr lang="en-US" sz="1100">
                          <a:effectLst/>
                        </a:rPr>
                        <a:t>Upgrade analysis of impacts for enrollment of Member jurisdictions in support of targeted community goals. </a:t>
                      </a:r>
                    </a:p>
                    <a:p>
                      <a:pPr marL="342900" marR="0" lvl="0" indent="-342900" algn="l">
                        <a:lnSpc>
                          <a:spcPct val="107000"/>
                        </a:lnSpc>
                        <a:spcBef>
                          <a:spcPts val="0"/>
                        </a:spcBef>
                        <a:spcAft>
                          <a:spcPts val="0"/>
                        </a:spcAft>
                        <a:buFont typeface="+mj-lt"/>
                        <a:buAutoNum type="arabicPeriod"/>
                      </a:pPr>
                      <a:r>
                        <a:rPr lang="en-US" sz="1100">
                          <a:effectLst/>
                        </a:rPr>
                        <a:t>Engage Key decision-makers in emission reduction programs.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tc>
                <a:extLst>
                  <a:ext uri="{0D108BD9-81ED-4DB2-BD59-A6C34878D82A}">
                    <a16:rowId xmlns:a16="http://schemas.microsoft.com/office/drawing/2014/main" val="3277665947"/>
                  </a:ext>
                </a:extLst>
              </a:tr>
              <a:tr h="612720">
                <a:tc>
                  <a:txBody>
                    <a:bodyPr/>
                    <a:lstStyle/>
                    <a:p>
                      <a:pPr marL="0" marR="0" algn="l">
                        <a:lnSpc>
                          <a:spcPct val="107000"/>
                        </a:lnSpc>
                        <a:spcBef>
                          <a:spcPts val="0"/>
                        </a:spcBef>
                        <a:spcAft>
                          <a:spcPts val="0"/>
                        </a:spcAft>
                      </a:pPr>
                      <a:r>
                        <a:rPr lang="en-US" sz="1000" dirty="0">
                          <a:effectLst/>
                        </a:rPr>
                        <a:t>3.3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400">
                          <a:effectLst/>
                        </a:rPr>
                        <a:t>AgFIT pilot (1) Approved by CPUC with launch in 2022 (2) outreach developed for key ag customers </a:t>
                      </a:r>
                    </a:p>
                    <a:p>
                      <a:pPr marL="342900" marR="0" lvl="0" indent="-342900" algn="l">
                        <a:lnSpc>
                          <a:spcPct val="107000"/>
                        </a:lnSpc>
                        <a:spcBef>
                          <a:spcPts val="0"/>
                        </a:spcBef>
                        <a:spcAft>
                          <a:spcPts val="0"/>
                        </a:spcAft>
                        <a:buFont typeface="+mj-lt"/>
                        <a:buAutoNum type="arabicPeriod"/>
                      </a:pPr>
                      <a:r>
                        <a:rPr lang="en-US" sz="1400">
                          <a:effectLst/>
                        </a:rPr>
                        <a:t>Developed and Launched campaign for UltraGreen commercial customers to advertise efforts and engage additional key accounts.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tc>
                <a:tc>
                  <a:txBody>
                    <a:bodyPr/>
                    <a:lstStyle/>
                    <a:p>
                      <a:pPr marL="342900" marR="0" lvl="0" indent="-342900" algn="l">
                        <a:lnSpc>
                          <a:spcPct val="107000"/>
                        </a:lnSpc>
                        <a:spcBef>
                          <a:spcPts val="0"/>
                        </a:spcBef>
                        <a:spcAft>
                          <a:spcPts val="0"/>
                        </a:spcAft>
                        <a:buFont typeface="+mj-lt"/>
                        <a:buAutoNum type="arabicPeriod"/>
                      </a:pPr>
                      <a:r>
                        <a:rPr lang="en-US" sz="1100">
                          <a:effectLst/>
                        </a:rPr>
                        <a:t>Successful AgFIT Launch in May-22.</a:t>
                      </a:r>
                    </a:p>
                    <a:p>
                      <a:pPr marL="342900" marR="0" lvl="0" indent="-342900" algn="l">
                        <a:lnSpc>
                          <a:spcPct val="107000"/>
                        </a:lnSpc>
                        <a:spcBef>
                          <a:spcPts val="0"/>
                        </a:spcBef>
                        <a:spcAft>
                          <a:spcPts val="0"/>
                        </a:spcAft>
                        <a:buFont typeface="+mj-lt"/>
                        <a:buAutoNum type="arabicPeriod"/>
                      </a:pPr>
                      <a:r>
                        <a:rPr lang="en-US" sz="1100">
                          <a:effectLst/>
                        </a:rPr>
                        <a:t>Include additional key commercial accounts to the UltraGreen campaign.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tc>
                <a:extLst>
                  <a:ext uri="{0D108BD9-81ED-4DB2-BD59-A6C34878D82A}">
                    <a16:rowId xmlns:a16="http://schemas.microsoft.com/office/drawing/2014/main" val="626068255"/>
                  </a:ext>
                </a:extLst>
              </a:tr>
              <a:tr h="1315575">
                <a:tc>
                  <a:txBody>
                    <a:bodyPr/>
                    <a:lstStyle/>
                    <a:p>
                      <a:pPr marL="0" marR="0" algn="l">
                        <a:lnSpc>
                          <a:spcPct val="107000"/>
                        </a:lnSpc>
                        <a:spcBef>
                          <a:spcPts val="0"/>
                        </a:spcBef>
                        <a:spcAft>
                          <a:spcPts val="0"/>
                        </a:spcAft>
                      </a:pPr>
                      <a:r>
                        <a:rPr lang="en-US" sz="1000" dirty="0">
                          <a:effectLst/>
                        </a:rPr>
                        <a:t> 3.4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400" dirty="0">
                          <a:effectLst/>
                        </a:rPr>
                        <a:t>Directly engaged with Mutual Housing (MH) management staff and conducted three customer centered public meetings (1 in Spanish).  This resulted in much more awareness of VCE’s brand and activities.</a:t>
                      </a:r>
                    </a:p>
                    <a:p>
                      <a:pPr marL="342900" marR="0" lvl="0" indent="-342900" algn="l">
                        <a:lnSpc>
                          <a:spcPct val="107000"/>
                        </a:lnSpc>
                        <a:spcBef>
                          <a:spcPts val="0"/>
                        </a:spcBef>
                        <a:spcAft>
                          <a:spcPts val="0"/>
                        </a:spcAft>
                        <a:buFont typeface="+mj-lt"/>
                        <a:buAutoNum type="arabicPeriod"/>
                      </a:pPr>
                      <a:r>
                        <a:rPr lang="en-US" sz="1400" dirty="0">
                          <a:effectLst/>
                        </a:rPr>
                        <a:t>Made significant improvements to the VCE website, including adding content on carbon-free vs. renewables, highlighting key </a:t>
                      </a:r>
                      <a:r>
                        <a:rPr lang="en-US" sz="1400" dirty="0" err="1">
                          <a:effectLst/>
                        </a:rPr>
                        <a:t>UltraGreen</a:t>
                      </a:r>
                      <a:r>
                        <a:rPr lang="en-US" sz="1400" dirty="0">
                          <a:effectLst/>
                        </a:rPr>
                        <a:t> customers on the homepage, updating FAQs, updating the financial resources page, and adding the VCE Power Contract map. </a:t>
                      </a:r>
                    </a:p>
                    <a:p>
                      <a:pPr marL="342900" marR="0" lvl="0" indent="-342900" algn="l">
                        <a:lnSpc>
                          <a:spcPct val="107000"/>
                        </a:lnSpc>
                        <a:spcBef>
                          <a:spcPts val="0"/>
                        </a:spcBef>
                        <a:spcAft>
                          <a:spcPts val="0"/>
                        </a:spcAft>
                        <a:buFont typeface="+mj-lt"/>
                        <a:buAutoNum type="arabicPeriod"/>
                      </a:pPr>
                      <a:r>
                        <a:rPr lang="en-US" sz="1400" dirty="0">
                          <a:effectLst/>
                        </a:rPr>
                        <a:t>Staff conducted two educational presentations in elementary schools about VCE and climate change</a:t>
                      </a:r>
                    </a:p>
                    <a:p>
                      <a:pPr marL="342900" marR="0" lvl="0" indent="-342900" algn="l">
                        <a:lnSpc>
                          <a:spcPct val="107000"/>
                        </a:lnSpc>
                        <a:spcBef>
                          <a:spcPts val="0"/>
                        </a:spcBef>
                        <a:spcAft>
                          <a:spcPts val="0"/>
                        </a:spcAft>
                        <a:buFont typeface="+mj-lt"/>
                        <a:buAutoNum type="arabicPeriod"/>
                      </a:pPr>
                      <a:r>
                        <a:rPr lang="en-US" sz="1400" dirty="0">
                          <a:effectLst/>
                        </a:rPr>
                        <a:t>Staff co-lead energy related class at the UC Davis Graduate School of Management.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nchor="ctr"/>
                </a:tc>
                <a:tc>
                  <a:txBody>
                    <a:bodyPr/>
                    <a:lstStyle/>
                    <a:p>
                      <a:pPr marL="342900" marR="0" lvl="0" indent="-342900" algn="l">
                        <a:lnSpc>
                          <a:spcPct val="107000"/>
                        </a:lnSpc>
                        <a:spcBef>
                          <a:spcPts val="0"/>
                        </a:spcBef>
                        <a:spcAft>
                          <a:spcPts val="0"/>
                        </a:spcAft>
                        <a:buFont typeface="+mj-lt"/>
                        <a:buAutoNum type="arabicPeriod"/>
                      </a:pPr>
                      <a:r>
                        <a:rPr lang="en-US" sz="1100" dirty="0">
                          <a:effectLst/>
                        </a:rPr>
                        <a:t>Continue to engage and continue conversations about partnering with MH on programs, e.g., multi-family EV </a:t>
                      </a:r>
                    </a:p>
                    <a:p>
                      <a:pPr marL="342900" marR="0" lvl="0" indent="-342900" algn="l">
                        <a:lnSpc>
                          <a:spcPct val="107000"/>
                        </a:lnSpc>
                        <a:spcBef>
                          <a:spcPts val="0"/>
                        </a:spcBef>
                        <a:spcAft>
                          <a:spcPts val="0"/>
                        </a:spcAft>
                        <a:buFont typeface="+mj-lt"/>
                        <a:buAutoNum type="arabicPeriod"/>
                      </a:pPr>
                      <a:r>
                        <a:rPr lang="en-US" sz="1100" dirty="0">
                          <a:effectLst/>
                        </a:rPr>
                        <a:t>Engage with GRID Alternatives for multi-family, EV charging, and workforce development training.</a:t>
                      </a:r>
                    </a:p>
                    <a:p>
                      <a:pPr marL="342900" marR="0" lvl="0" indent="-342900" algn="l">
                        <a:lnSpc>
                          <a:spcPct val="107000"/>
                        </a:lnSpc>
                        <a:spcBef>
                          <a:spcPts val="0"/>
                        </a:spcBef>
                        <a:spcAft>
                          <a:spcPts val="0"/>
                        </a:spcAft>
                        <a:buFont typeface="+mj-lt"/>
                        <a:buAutoNum type="arabicPeriod"/>
                      </a:pPr>
                      <a:r>
                        <a:rPr lang="en-US" sz="1100" dirty="0">
                          <a:effectLst/>
                        </a:rPr>
                        <a:t>Continue to seek out opportunities to make classroom presentations with the local educational system.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325" marR="59325" marT="0" marB="0"/>
                </a:tc>
                <a:extLst>
                  <a:ext uri="{0D108BD9-81ED-4DB2-BD59-A6C34878D82A}">
                    <a16:rowId xmlns:a16="http://schemas.microsoft.com/office/drawing/2014/main" val="134887312"/>
                  </a:ext>
                </a:extLst>
              </a:tr>
            </a:tbl>
          </a:graphicData>
        </a:graphic>
      </p:graphicFrame>
    </p:spTree>
    <p:extLst>
      <p:ext uri="{BB962C8B-B14F-4D97-AF65-F5344CB8AC3E}">
        <p14:creationId xmlns:p14="http://schemas.microsoft.com/office/powerpoint/2010/main" val="807585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7</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10" name="Rectangle: Rounded Corners 9">
            <a:extLst>
              <a:ext uri="{FF2B5EF4-FFF2-40B4-BE49-F238E27FC236}">
                <a16:creationId xmlns:a16="http://schemas.microsoft.com/office/drawing/2014/main" id="{83C9FBC6-1E2F-4A36-8F28-48A0629B64F1}"/>
              </a:ext>
            </a:extLst>
          </p:cNvPr>
          <p:cNvSpPr/>
          <p:nvPr/>
        </p:nvSpPr>
        <p:spPr>
          <a:xfrm>
            <a:off x="235670" y="1062476"/>
            <a:ext cx="11651530" cy="1328299"/>
          </a:xfrm>
          <a:prstGeom prst="roundRect">
            <a:avLst/>
          </a:prstGeom>
          <a:solidFill>
            <a:srgbClr val="007C89"/>
          </a:solidFill>
          <a:ln w="1905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spcBef>
                <a:spcPts val="0"/>
              </a:spcBef>
            </a:pPr>
            <a:r>
              <a:rPr lang="en-US"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3 - CUSTOMERS &amp; COMMUNITY (3.5 – 3.7)</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US" sz="1600" b="1" dirty="0">
                <a:solidFill>
                  <a:srgbClr val="FECF4E"/>
                </a:solidFill>
                <a:cs typeface="Times New Roman" panose="02020603050405020304" pitchFamily="18" charset="0"/>
              </a:rPr>
              <a:t>Prioritize VCE’s community benefits and increase customer satisfaction and retention. </a:t>
            </a: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3.5 - Develop customer programs and initiatives that prioritize decarbonization, community resiliency and customer savings.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3.6 - Measure and increase customer satisfaction, using tools such as surveys and focus groups, while maintaining an overall participation rate of no less than 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3.7 - Integrate and address the concerns and priorities of emerging and historically marginalized communities in the design and implementation of VCE's services and programs.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EA422AD2-1B77-48C1-8DD4-0BD3FAEF33FF}"/>
              </a:ext>
            </a:extLst>
          </p:cNvPr>
          <p:cNvGraphicFramePr>
            <a:graphicFrameLocks noGrp="1"/>
          </p:cNvGraphicFramePr>
          <p:nvPr>
            <p:extLst>
              <p:ext uri="{D42A27DB-BD31-4B8C-83A1-F6EECF244321}">
                <p14:modId xmlns:p14="http://schemas.microsoft.com/office/powerpoint/2010/main" val="443228597"/>
              </p:ext>
            </p:extLst>
          </p:nvPr>
        </p:nvGraphicFramePr>
        <p:xfrm>
          <a:off x="268356" y="2522578"/>
          <a:ext cx="11777869" cy="4269945"/>
        </p:xfrm>
        <a:graphic>
          <a:graphicData uri="http://schemas.openxmlformats.org/drawingml/2006/table">
            <a:tbl>
              <a:tblPr firstRow="1" firstCol="1" bandRow="1">
                <a:tableStyleId>{5C22544A-7EE6-4342-B048-85BDC9FD1C3A}</a:tableStyleId>
              </a:tblPr>
              <a:tblGrid>
                <a:gridCol w="496257">
                  <a:extLst>
                    <a:ext uri="{9D8B030D-6E8A-4147-A177-3AD203B41FA5}">
                      <a16:colId xmlns:a16="http://schemas.microsoft.com/office/drawing/2014/main" val="294027158"/>
                    </a:ext>
                  </a:extLst>
                </a:gridCol>
                <a:gridCol w="8541166">
                  <a:extLst>
                    <a:ext uri="{9D8B030D-6E8A-4147-A177-3AD203B41FA5}">
                      <a16:colId xmlns:a16="http://schemas.microsoft.com/office/drawing/2014/main" val="690117538"/>
                    </a:ext>
                  </a:extLst>
                </a:gridCol>
                <a:gridCol w="2740446">
                  <a:extLst>
                    <a:ext uri="{9D8B030D-6E8A-4147-A177-3AD203B41FA5}">
                      <a16:colId xmlns:a16="http://schemas.microsoft.com/office/drawing/2014/main" val="3377825161"/>
                    </a:ext>
                  </a:extLst>
                </a:gridCol>
              </a:tblGrid>
              <a:tr h="443834">
                <a:tc>
                  <a:txBody>
                    <a:bodyPr/>
                    <a:lstStyle/>
                    <a:p>
                      <a:pPr marL="0" marR="0">
                        <a:lnSpc>
                          <a:spcPct val="107000"/>
                        </a:lnSpc>
                        <a:spcBef>
                          <a:spcPts val="0"/>
                        </a:spcBef>
                        <a:spcAft>
                          <a:spcPts val="0"/>
                        </a:spcAft>
                      </a:pPr>
                      <a:r>
                        <a:rPr lang="en-US" sz="1400">
                          <a:effectLst/>
                        </a:rPr>
                        <a:t>Obj.</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a:effectLst/>
                        </a:rPr>
                        <a:t>2021 - Key Accomplishments &amp; Developments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2022 - 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2848078364"/>
                  </a:ext>
                </a:extLst>
              </a:tr>
              <a:tr h="1654805">
                <a:tc>
                  <a:txBody>
                    <a:bodyPr/>
                    <a:lstStyle/>
                    <a:p>
                      <a:pPr marL="0" marR="0">
                        <a:lnSpc>
                          <a:spcPct val="107000"/>
                        </a:lnSpc>
                        <a:spcBef>
                          <a:spcPts val="600"/>
                        </a:spcBef>
                        <a:spcAft>
                          <a:spcPts val="0"/>
                        </a:spcAft>
                      </a:pPr>
                      <a:r>
                        <a:rPr lang="en-US" sz="1100">
                          <a:effectLst/>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dirty="0">
                          <a:effectLst/>
                        </a:rPr>
                        <a:t>Made significant progress on three programs in </a:t>
                      </a:r>
                      <a:r>
                        <a:rPr lang="en-US" sz="1600" dirty="0" err="1">
                          <a:effectLst/>
                        </a:rPr>
                        <a:t>Q3</a:t>
                      </a:r>
                      <a:r>
                        <a:rPr lang="en-US" sz="1600" dirty="0">
                          <a:effectLst/>
                        </a:rPr>
                        <a:t>-4 2021.  Ag pilot approved by the CPUC; programs for both EV rebates and heat pump rebates/support are in progress.</a:t>
                      </a:r>
                    </a:p>
                    <a:p>
                      <a:pPr marL="342900" marR="0" lvl="0" indent="-342900">
                        <a:lnSpc>
                          <a:spcPct val="107000"/>
                        </a:lnSpc>
                        <a:spcBef>
                          <a:spcPts val="0"/>
                        </a:spcBef>
                        <a:spcAft>
                          <a:spcPts val="0"/>
                        </a:spcAft>
                        <a:buFont typeface="+mj-lt"/>
                        <a:buAutoNum type="arabicPeriod"/>
                      </a:pPr>
                      <a:r>
                        <a:rPr lang="en-US" sz="1600" dirty="0">
                          <a:effectLst/>
                        </a:rPr>
                        <a:t>Staff was invited to present on building decarbonization to the Woodland Sustainability Committee (WSC) in January 2022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a:effectLst/>
                        </a:rPr>
                        <a:t>Approve and launch heat pump and EV rebate program; program design for higher incentives for low-income customers. </a:t>
                      </a:r>
                    </a:p>
                    <a:p>
                      <a:pPr marL="342900" marR="0" lvl="0" indent="-342900">
                        <a:lnSpc>
                          <a:spcPct val="107000"/>
                        </a:lnSpc>
                        <a:spcBef>
                          <a:spcPts val="0"/>
                        </a:spcBef>
                        <a:spcAft>
                          <a:spcPts val="0"/>
                        </a:spcAft>
                        <a:buFont typeface="+mj-lt"/>
                        <a:buAutoNum type="arabicPeriod"/>
                      </a:pPr>
                      <a:r>
                        <a:rPr lang="en-US" sz="1400">
                          <a:effectLst/>
                        </a:rPr>
                        <a:t>Incentivize low-income community with programs (CARE/FERA, PIPP, and ELRP.)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5329093"/>
                  </a:ext>
                </a:extLst>
              </a:tr>
              <a:tr h="614800">
                <a:tc>
                  <a:txBody>
                    <a:bodyPr/>
                    <a:lstStyle/>
                    <a:p>
                      <a:pPr marL="0" marR="0">
                        <a:lnSpc>
                          <a:spcPct val="107000"/>
                        </a:lnSpc>
                        <a:spcBef>
                          <a:spcPts val="0"/>
                        </a:spcBef>
                        <a:spcAft>
                          <a:spcPts val="0"/>
                        </a:spcAft>
                      </a:pPr>
                      <a:r>
                        <a:rPr lang="en-US" sz="1100">
                          <a:effectLst/>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Maintained customer participation rate of over 90%</a:t>
                      </a:r>
                    </a:p>
                    <a:p>
                      <a:pPr marL="342900" marR="0" lvl="0" indent="-342900">
                        <a:lnSpc>
                          <a:spcPct val="107000"/>
                        </a:lnSpc>
                        <a:spcBef>
                          <a:spcPts val="0"/>
                        </a:spcBef>
                        <a:spcAft>
                          <a:spcPts val="0"/>
                        </a:spcAft>
                        <a:buFont typeface="+mj-lt"/>
                        <a:buAutoNum type="arabicPeriod"/>
                      </a:pPr>
                      <a:r>
                        <a:rPr lang="en-US" sz="1600">
                          <a:effectLst/>
                        </a:rPr>
                        <a:t>Reviewed and modified Opt-out process for improvements such as live customer service representative engagement for better awareness and education prior to final customer decision.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a:effectLst/>
                        </a:rPr>
                        <a:t>Focused engagement and outreach with communities with low participation.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7670353"/>
                  </a:ext>
                </a:extLst>
              </a:tr>
              <a:tr h="1238803">
                <a:tc>
                  <a:txBody>
                    <a:bodyPr/>
                    <a:lstStyle/>
                    <a:p>
                      <a:pPr marL="0" marR="0">
                        <a:lnSpc>
                          <a:spcPct val="107000"/>
                        </a:lnSpc>
                        <a:spcBef>
                          <a:spcPts val="0"/>
                        </a:spcBef>
                        <a:spcAft>
                          <a:spcPts val="0"/>
                        </a:spcAft>
                      </a:pPr>
                      <a:r>
                        <a:rPr lang="en-US" sz="1100" dirty="0">
                          <a:effectLst/>
                        </a:rPr>
                        <a:t>3.7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dirty="0">
                          <a:effectLst/>
                        </a:rPr>
                        <a:t>Participating in Arrearage Management Program (AMP) and Percentage Income Payment Plan (</a:t>
                      </a:r>
                      <a:r>
                        <a:rPr lang="en-US" sz="1600" dirty="0" err="1">
                          <a:effectLst/>
                        </a:rPr>
                        <a:t>PiPP</a:t>
                      </a:r>
                      <a:r>
                        <a:rPr lang="en-US" sz="1600" dirty="0">
                          <a:effectLst/>
                        </a:rPr>
                        <a:t>) with PG&amp;E and other CCAs so that customers at high risk of disconnection can get support in paying arrearages and avoid disconnection.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Monitor AMP and </a:t>
                      </a:r>
                      <a:r>
                        <a:rPr lang="en-US" sz="1400" dirty="0" err="1">
                          <a:effectLst/>
                        </a:rPr>
                        <a:t>PiPP</a:t>
                      </a:r>
                      <a:r>
                        <a:rPr lang="en-US" sz="1400" dirty="0">
                          <a:effectLst/>
                        </a:rPr>
                        <a:t> implementation with PG&amp;E and SMUD.  </a:t>
                      </a:r>
                    </a:p>
                    <a:p>
                      <a:pPr marL="342900" marR="0" lvl="0" indent="-342900">
                        <a:lnSpc>
                          <a:spcPct val="107000"/>
                        </a:lnSpc>
                        <a:spcBef>
                          <a:spcPts val="0"/>
                        </a:spcBef>
                        <a:spcAft>
                          <a:spcPts val="0"/>
                        </a:spcAft>
                        <a:buFont typeface="+mj-lt"/>
                        <a:buAutoNum type="arabicPeriod"/>
                      </a:pPr>
                      <a:r>
                        <a:rPr lang="en-US" sz="1400" dirty="0">
                          <a:effectLst/>
                        </a:rPr>
                        <a:t>Continue posting in Spanish, measure success in Mar. 2022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9102575"/>
                  </a:ext>
                </a:extLst>
              </a:tr>
            </a:tbl>
          </a:graphicData>
        </a:graphic>
      </p:graphicFrame>
    </p:spTree>
    <p:extLst>
      <p:ext uri="{BB962C8B-B14F-4D97-AF65-F5344CB8AC3E}">
        <p14:creationId xmlns:p14="http://schemas.microsoft.com/office/powerpoint/2010/main" val="165058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8</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10" name="Rectangle: Rounded Corners 9">
            <a:extLst>
              <a:ext uri="{FF2B5EF4-FFF2-40B4-BE49-F238E27FC236}">
                <a16:creationId xmlns:a16="http://schemas.microsoft.com/office/drawing/2014/main" id="{79FFF3B6-9380-4487-BDAE-10E852CC9816}"/>
              </a:ext>
            </a:extLst>
          </p:cNvPr>
          <p:cNvSpPr/>
          <p:nvPr/>
        </p:nvSpPr>
        <p:spPr>
          <a:xfrm>
            <a:off x="323849" y="1085215"/>
            <a:ext cx="11477625" cy="1886585"/>
          </a:xfrm>
          <a:prstGeom prst="roundRect">
            <a:avLst/>
          </a:prstGeom>
          <a:solidFill>
            <a:srgbClr val="007C89"/>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spcBef>
                <a:spcPts val="0"/>
              </a:spcBef>
            </a:pPr>
            <a:r>
              <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4 - DECARBONIZATION &amp; GRID INNOVATION</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indent="457200">
              <a:spcBef>
                <a:spcPts val="0"/>
              </a:spcBef>
            </a:pPr>
            <a:r>
              <a:rPr lang="en-US" sz="1600" b="1" dirty="0">
                <a:solidFill>
                  <a:srgbClr val="FECF4E"/>
                </a:solidFill>
                <a:cs typeface="Times New Roman" panose="02020603050405020304" pitchFamily="18" charset="0"/>
              </a:rPr>
              <a:t>Promote and deploy local decarbonization and grid innovation programs to improve grid stability, reliability, 	community 	energy resilience, and safety.</a:t>
            </a: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4.1 - Working with a variety of local, regional and state partners, develop a grid innovation roadmap for VCE’s service territory that supports community energy resilience and reliability.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4.2 - Develop a VCE decarbonization roadmap to guide near and long-term program decisions and offerings.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4.3 - Increase participation in VCE’s UltraGreen 100% renewable product.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4.4 - Identify external funding sources to support decarbonization and grid-related programs and initiatives.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38DA8E4F-1BE9-4267-B63F-6DD017DE02D2}"/>
              </a:ext>
            </a:extLst>
          </p:cNvPr>
          <p:cNvGraphicFramePr>
            <a:graphicFrameLocks noGrp="1"/>
          </p:cNvGraphicFramePr>
          <p:nvPr>
            <p:extLst>
              <p:ext uri="{D42A27DB-BD31-4B8C-83A1-F6EECF244321}">
                <p14:modId xmlns:p14="http://schemas.microsoft.com/office/powerpoint/2010/main" val="324379852"/>
              </p:ext>
            </p:extLst>
          </p:nvPr>
        </p:nvGraphicFramePr>
        <p:xfrm>
          <a:off x="216663" y="3071982"/>
          <a:ext cx="11758676" cy="3912055"/>
        </p:xfrm>
        <a:graphic>
          <a:graphicData uri="http://schemas.openxmlformats.org/drawingml/2006/table">
            <a:tbl>
              <a:tblPr firstRow="1" firstCol="1" bandRow="1">
                <a:tableStyleId>{5C22544A-7EE6-4342-B048-85BDC9FD1C3A}</a:tableStyleId>
              </a:tblPr>
              <a:tblGrid>
                <a:gridCol w="606817">
                  <a:extLst>
                    <a:ext uri="{9D8B030D-6E8A-4147-A177-3AD203B41FA5}">
                      <a16:colId xmlns:a16="http://schemas.microsoft.com/office/drawing/2014/main" val="1997643560"/>
                    </a:ext>
                  </a:extLst>
                </a:gridCol>
                <a:gridCol w="6770306">
                  <a:extLst>
                    <a:ext uri="{9D8B030D-6E8A-4147-A177-3AD203B41FA5}">
                      <a16:colId xmlns:a16="http://schemas.microsoft.com/office/drawing/2014/main" val="3769111936"/>
                    </a:ext>
                  </a:extLst>
                </a:gridCol>
                <a:gridCol w="4381553">
                  <a:extLst>
                    <a:ext uri="{9D8B030D-6E8A-4147-A177-3AD203B41FA5}">
                      <a16:colId xmlns:a16="http://schemas.microsoft.com/office/drawing/2014/main" val="4002320488"/>
                    </a:ext>
                  </a:extLst>
                </a:gridCol>
              </a:tblGrid>
              <a:tr h="201189">
                <a:tc>
                  <a:txBody>
                    <a:bodyPr/>
                    <a:lstStyle/>
                    <a:p>
                      <a:pPr marL="0" marR="0">
                        <a:lnSpc>
                          <a:spcPct val="107000"/>
                        </a:lnSpc>
                        <a:spcBef>
                          <a:spcPts val="0"/>
                        </a:spcBef>
                        <a:spcAft>
                          <a:spcPts val="0"/>
                        </a:spcAft>
                      </a:pPr>
                      <a:r>
                        <a:rPr lang="en-US" sz="1600" dirty="0">
                          <a:effectLst/>
                        </a:rPr>
                        <a:t>Obj.</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2021 - Key Accomplishments &amp; Developments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2022 - 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7C89"/>
                    </a:solidFill>
                  </a:tcPr>
                </a:tc>
                <a:extLst>
                  <a:ext uri="{0D108BD9-81ED-4DB2-BD59-A6C34878D82A}">
                    <a16:rowId xmlns:a16="http://schemas.microsoft.com/office/drawing/2014/main" val="2041829373"/>
                  </a:ext>
                </a:extLst>
              </a:tr>
              <a:tr h="488350">
                <a:tc>
                  <a:txBody>
                    <a:bodyPr/>
                    <a:lstStyle/>
                    <a:p>
                      <a:pPr marL="0" marR="0">
                        <a:lnSpc>
                          <a:spcPct val="107000"/>
                        </a:lnSpc>
                        <a:spcBef>
                          <a:spcPts val="0"/>
                        </a:spcBef>
                        <a:spcAft>
                          <a:spcPts val="0"/>
                        </a:spcAft>
                      </a:pPr>
                      <a:r>
                        <a:rPr lang="en-US" sz="1100" dirty="0">
                          <a:effectLst/>
                        </a:rPr>
                        <a:t>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a:effectLst/>
                        </a:rPr>
                        <a:t>Worked w/ the CAC on a building electrification statement.  The Board adopted a statement supporting and encouraging the electrification of new buildings.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Engage with the County of Yolo planning commission on decarbonization efforts.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2032911"/>
                  </a:ext>
                </a:extLst>
              </a:tr>
              <a:tr h="1140054">
                <a:tc>
                  <a:txBody>
                    <a:bodyPr/>
                    <a:lstStyle/>
                    <a:p>
                      <a:pPr marL="0" marR="0">
                        <a:lnSpc>
                          <a:spcPct val="107000"/>
                        </a:lnSpc>
                        <a:spcBef>
                          <a:spcPts val="0"/>
                        </a:spcBef>
                        <a:spcAft>
                          <a:spcPts val="0"/>
                        </a:spcAft>
                      </a:pPr>
                      <a:r>
                        <a:rPr lang="en-US" sz="1100" dirty="0">
                          <a:effectLst/>
                        </a:rPr>
                        <a:t>4.2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a:effectLst/>
                        </a:rPr>
                        <a:t>Completed draft Carbon Neutral by 2030 Report (CNx2030).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Present final CNx2030 Report to Board Q1; Q3 return to Board with </a:t>
                      </a:r>
                      <a:r>
                        <a:rPr lang="en-US" sz="1400" dirty="0" err="1">
                          <a:effectLst/>
                        </a:rPr>
                        <a:t>recom</a:t>
                      </a:r>
                      <a:r>
                        <a:rPr lang="en-US" sz="1400" dirty="0">
                          <a:effectLst/>
                        </a:rPr>
                        <a:t>. based on CNx2030 Report.</a:t>
                      </a:r>
                    </a:p>
                    <a:p>
                      <a:pPr marL="342900" marR="0" lvl="0" indent="-342900">
                        <a:lnSpc>
                          <a:spcPct val="107000"/>
                        </a:lnSpc>
                        <a:spcBef>
                          <a:spcPts val="0"/>
                        </a:spcBef>
                        <a:spcAft>
                          <a:spcPts val="0"/>
                        </a:spcAft>
                        <a:buFont typeface="+mj-lt"/>
                        <a:buAutoNum type="arabicPeriod"/>
                      </a:pPr>
                      <a:r>
                        <a:rPr lang="en-US" sz="1400" dirty="0">
                          <a:effectLst/>
                        </a:rPr>
                        <a:t>Energy Resilience Task Group to contribute to building local energy resilience for essential community needs.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1727288"/>
                  </a:ext>
                </a:extLst>
              </a:tr>
              <a:tr h="818791">
                <a:tc>
                  <a:txBody>
                    <a:bodyPr/>
                    <a:lstStyle/>
                    <a:p>
                      <a:pPr marL="0" marR="0">
                        <a:lnSpc>
                          <a:spcPct val="107000"/>
                        </a:lnSpc>
                        <a:spcBef>
                          <a:spcPts val="0"/>
                        </a:spcBef>
                        <a:spcAft>
                          <a:spcPts val="0"/>
                        </a:spcAft>
                      </a:pPr>
                      <a:r>
                        <a:rPr lang="en-US" sz="1100" dirty="0">
                          <a:effectLst/>
                        </a:rPr>
                        <a:t> </a:t>
                      </a:r>
                    </a:p>
                    <a:p>
                      <a:pPr marL="0" marR="0">
                        <a:lnSpc>
                          <a:spcPct val="107000"/>
                        </a:lnSpc>
                        <a:spcBef>
                          <a:spcPts val="0"/>
                        </a:spcBef>
                        <a:spcAft>
                          <a:spcPts val="0"/>
                        </a:spcAft>
                      </a:pPr>
                      <a:r>
                        <a:rPr lang="en-US" sz="1100" dirty="0">
                          <a:effectLst/>
                        </a:rPr>
                        <a:t>4.3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dirty="0">
                          <a:effectLst/>
                        </a:rPr>
                        <a:t>Followed up with member jurisdiction staff for </a:t>
                      </a:r>
                      <a:r>
                        <a:rPr lang="en-US" sz="1400" dirty="0" err="1">
                          <a:effectLst/>
                        </a:rPr>
                        <a:t>UltraGreen</a:t>
                      </a:r>
                      <a:r>
                        <a:rPr lang="en-US" sz="1400" dirty="0">
                          <a:effectLst/>
                        </a:rPr>
                        <a:t> Analysis &amp; adoption </a:t>
                      </a:r>
                    </a:p>
                    <a:p>
                      <a:pPr marL="342900" marR="0" lvl="0" indent="-342900">
                        <a:lnSpc>
                          <a:spcPct val="107000"/>
                        </a:lnSpc>
                        <a:spcBef>
                          <a:spcPts val="0"/>
                        </a:spcBef>
                        <a:spcAft>
                          <a:spcPts val="0"/>
                        </a:spcAft>
                        <a:buFont typeface="+mj-lt"/>
                        <a:buAutoNum type="arabicPeriod"/>
                      </a:pPr>
                      <a:r>
                        <a:rPr lang="en-US" sz="1400" dirty="0">
                          <a:effectLst/>
                        </a:rPr>
                        <a:t>Initiated a mini-campaign in partnership with Davis Food Co-op on </a:t>
                      </a:r>
                      <a:r>
                        <a:rPr lang="en-US" sz="1400" dirty="0" err="1">
                          <a:effectLst/>
                        </a:rPr>
                        <a:t>UltraGreen</a:t>
                      </a:r>
                      <a:r>
                        <a:rPr lang="en-US" sz="1400" dirty="0">
                          <a:effectLst/>
                        </a:rPr>
                        <a:t> opt-ups, including collateral for the campaign.  </a:t>
                      </a:r>
                    </a:p>
                    <a:p>
                      <a:pPr marL="342900" marR="0" lvl="0" indent="-342900">
                        <a:lnSpc>
                          <a:spcPct val="107000"/>
                        </a:lnSpc>
                        <a:spcBef>
                          <a:spcPts val="0"/>
                        </a:spcBef>
                        <a:spcAft>
                          <a:spcPts val="0"/>
                        </a:spcAft>
                        <a:buFont typeface="+mj-lt"/>
                        <a:buAutoNum type="arabicPeriod"/>
                      </a:pPr>
                      <a:r>
                        <a:rPr lang="en-US" sz="1400" dirty="0">
                          <a:effectLst/>
                        </a:rPr>
                        <a:t>Rolled out online platform for customers to easily opt up online without their PG&amp;E account number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a:effectLst/>
                        </a:rPr>
                        <a:t>Continue to identify opt-up solutions for member jurisdictions</a:t>
                      </a:r>
                    </a:p>
                    <a:p>
                      <a:pPr marL="342900" marR="0" lvl="0" indent="-342900">
                        <a:lnSpc>
                          <a:spcPct val="107000"/>
                        </a:lnSpc>
                        <a:spcBef>
                          <a:spcPts val="0"/>
                        </a:spcBef>
                        <a:spcAft>
                          <a:spcPts val="0"/>
                        </a:spcAft>
                        <a:buFont typeface="+mj-lt"/>
                        <a:buAutoNum type="arabicPeriod"/>
                      </a:pPr>
                      <a:r>
                        <a:rPr lang="en-US" sz="1400">
                          <a:effectLst/>
                        </a:rPr>
                        <a:t>Analyze VCE opt-up numbers in Q2 2022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960769"/>
                  </a:ext>
                </a:extLst>
              </a:tr>
              <a:tr h="818791">
                <a:tc>
                  <a:txBody>
                    <a:bodyPr/>
                    <a:lstStyle/>
                    <a:p>
                      <a:pPr marL="0" marR="0">
                        <a:lnSpc>
                          <a:spcPct val="107000"/>
                        </a:lnSpc>
                        <a:spcBef>
                          <a:spcPts val="0"/>
                        </a:spcBef>
                        <a:spcAft>
                          <a:spcPts val="0"/>
                        </a:spcAft>
                      </a:pPr>
                      <a:r>
                        <a:rPr lang="en-US" sz="1100" dirty="0">
                          <a:effectLst/>
                        </a:rPr>
                        <a:t> </a:t>
                      </a:r>
                    </a:p>
                    <a:p>
                      <a:pPr marL="0" marR="0">
                        <a:lnSpc>
                          <a:spcPct val="107000"/>
                        </a:lnSpc>
                        <a:spcBef>
                          <a:spcPts val="0"/>
                        </a:spcBef>
                        <a:spcAft>
                          <a:spcPts val="0"/>
                        </a:spcAft>
                      </a:pPr>
                      <a:r>
                        <a:rPr lang="en-US" sz="1100" dirty="0">
                          <a:effectLst/>
                        </a:rPr>
                        <a:t>4.4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400">
                          <a:effectLst/>
                        </a:rPr>
                        <a:t>Applied for County of Yolo American Rescue Plan funding for downtown Winters reliability upgrade.</a:t>
                      </a:r>
                    </a:p>
                    <a:p>
                      <a:pPr marL="342900" marR="0" lvl="0" indent="-342900">
                        <a:lnSpc>
                          <a:spcPct val="107000"/>
                        </a:lnSpc>
                        <a:spcBef>
                          <a:spcPts val="0"/>
                        </a:spcBef>
                        <a:spcAft>
                          <a:spcPts val="0"/>
                        </a:spcAft>
                        <a:buFont typeface="+mj-lt"/>
                        <a:buAutoNum type="arabicPeriod"/>
                      </a:pPr>
                      <a:r>
                        <a:rPr lang="en-US" sz="1400">
                          <a:effectLst/>
                        </a:rPr>
                        <a:t>Applied for funding to CPUC under the Reliability OIR to develop and deploy an agricultural autoDR pilot.  Received $3.25M in funds for the 3-year pilot.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400" dirty="0">
                          <a:effectLst/>
                        </a:rPr>
                        <a:t>Continue to identify ARP and other funding sources with member districts, state, and federal agencies. </a:t>
                      </a:r>
                    </a:p>
                    <a:p>
                      <a:pPr marL="342900" marR="0" lvl="0" indent="-342900">
                        <a:lnSpc>
                          <a:spcPct val="107000"/>
                        </a:lnSpc>
                        <a:spcBef>
                          <a:spcPts val="0"/>
                        </a:spcBef>
                        <a:spcAft>
                          <a:spcPts val="0"/>
                        </a:spcAft>
                        <a:buFont typeface="+mj-lt"/>
                        <a:buAutoNum type="arabicPeriod"/>
                      </a:pPr>
                      <a:r>
                        <a:rPr lang="en-US" sz="1400" dirty="0">
                          <a:effectLst/>
                        </a:rPr>
                        <a:t>Tier 2 advice letter to be filed Jan 5, 2022.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8832693"/>
                  </a:ext>
                </a:extLst>
              </a:tr>
            </a:tbl>
          </a:graphicData>
        </a:graphic>
      </p:graphicFrame>
    </p:spTree>
    <p:extLst>
      <p:ext uri="{BB962C8B-B14F-4D97-AF65-F5344CB8AC3E}">
        <p14:creationId xmlns:p14="http://schemas.microsoft.com/office/powerpoint/2010/main" val="612871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9</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6" name="Rectangle: Rounded Corners 5">
            <a:extLst>
              <a:ext uri="{FF2B5EF4-FFF2-40B4-BE49-F238E27FC236}">
                <a16:creationId xmlns:a16="http://schemas.microsoft.com/office/drawing/2014/main" id="{5E54968C-1347-482E-91C2-F5F094786E3B}"/>
              </a:ext>
            </a:extLst>
          </p:cNvPr>
          <p:cNvSpPr/>
          <p:nvPr/>
        </p:nvSpPr>
        <p:spPr>
          <a:xfrm>
            <a:off x="438150" y="1041205"/>
            <a:ext cx="11372850" cy="1463870"/>
          </a:xfrm>
          <a:prstGeom prst="roundRect">
            <a:avLst/>
          </a:prstGeom>
          <a:solidFill>
            <a:srgbClr val="007C89"/>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r>
              <a:rPr lang="en-US"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5 - REGULATORY &amp; LEGISLATIVE AFFAIRS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solidFill>
                  <a:srgbClr val="FECF4E"/>
                </a:solidFill>
                <a:cs typeface="Times New Roman" panose="02020603050405020304" pitchFamily="18" charset="0"/>
              </a:rPr>
              <a:t>Strongly advocate for public policies that support VCE’s Vision/Mission.</a:t>
            </a:r>
          </a:p>
          <a:p>
            <a:pPr marL="457200" marR="0"/>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5.1 - Work with CalCCA and other partners to proactively engage State regulators, legislators, and other State authorities in developing policy that furthers VCE’s mission and facilitates our contributions to decarbonization, grid reliability, energy resiliency, affordability, local programs and social equity.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5.2 - Develop relationships with community stakeholder organizations that foster support for VCE‘s mission and vision.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5.3 - Optimize regulatory compliance activities.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BE645AD7-ABBA-4F4B-BB64-36F8E73458A3}"/>
              </a:ext>
            </a:extLst>
          </p:cNvPr>
          <p:cNvGraphicFramePr>
            <a:graphicFrameLocks noGrp="1"/>
          </p:cNvGraphicFramePr>
          <p:nvPr>
            <p:extLst>
              <p:ext uri="{D42A27DB-BD31-4B8C-83A1-F6EECF244321}">
                <p14:modId xmlns:p14="http://schemas.microsoft.com/office/powerpoint/2010/main" val="1167018848"/>
              </p:ext>
            </p:extLst>
          </p:nvPr>
        </p:nvGraphicFramePr>
        <p:xfrm>
          <a:off x="895698" y="2748343"/>
          <a:ext cx="10610501" cy="3545715"/>
        </p:xfrm>
        <a:graphic>
          <a:graphicData uri="http://schemas.openxmlformats.org/drawingml/2006/table">
            <a:tbl>
              <a:tblPr firstRow="1" firstCol="1" bandRow="1">
                <a:tableStyleId>{5C22544A-7EE6-4342-B048-85BDC9FD1C3A}</a:tableStyleId>
              </a:tblPr>
              <a:tblGrid>
                <a:gridCol w="565354">
                  <a:extLst>
                    <a:ext uri="{9D8B030D-6E8A-4147-A177-3AD203B41FA5}">
                      <a16:colId xmlns:a16="http://schemas.microsoft.com/office/drawing/2014/main" val="2447030634"/>
                    </a:ext>
                  </a:extLst>
                </a:gridCol>
                <a:gridCol w="6805229">
                  <a:extLst>
                    <a:ext uri="{9D8B030D-6E8A-4147-A177-3AD203B41FA5}">
                      <a16:colId xmlns:a16="http://schemas.microsoft.com/office/drawing/2014/main" val="2429033265"/>
                    </a:ext>
                  </a:extLst>
                </a:gridCol>
                <a:gridCol w="3239918">
                  <a:extLst>
                    <a:ext uri="{9D8B030D-6E8A-4147-A177-3AD203B41FA5}">
                      <a16:colId xmlns:a16="http://schemas.microsoft.com/office/drawing/2014/main" val="2485143896"/>
                    </a:ext>
                  </a:extLst>
                </a:gridCol>
              </a:tblGrid>
              <a:tr h="524533">
                <a:tc>
                  <a:txBody>
                    <a:bodyPr/>
                    <a:lstStyle/>
                    <a:p>
                      <a:pPr marL="0" marR="0" algn="ctr">
                        <a:lnSpc>
                          <a:spcPct val="107000"/>
                        </a:lnSpc>
                        <a:spcBef>
                          <a:spcPts val="0"/>
                        </a:spcBef>
                        <a:spcAft>
                          <a:spcPts val="0"/>
                        </a:spcAft>
                      </a:pPr>
                      <a:r>
                        <a:rPr lang="en-US" sz="1600" dirty="0">
                          <a:effectLst/>
                        </a:rPr>
                        <a:t>Obj.</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2021 - Key Accomplishments &amp; Developments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2022 - 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2019451468"/>
                  </a:ext>
                </a:extLst>
              </a:tr>
              <a:tr h="875383">
                <a:tc>
                  <a:txBody>
                    <a:bodyPr/>
                    <a:lstStyle/>
                    <a:p>
                      <a:pPr marL="0" marR="0" algn="ctr">
                        <a:lnSpc>
                          <a:spcPct val="107000"/>
                        </a:lnSpc>
                        <a:spcBef>
                          <a:spcPts val="0"/>
                        </a:spcBef>
                        <a:spcAft>
                          <a:spcPts val="0"/>
                        </a:spcAft>
                      </a:pPr>
                      <a:r>
                        <a:rPr lang="en-US" sz="1100" dirty="0">
                          <a:effectLst/>
                        </a:rPr>
                        <a:t>5.1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Actively engaged in CalCCA sponsored legislation on PCIA – SB 612 (Portantino) </a:t>
                      </a:r>
                    </a:p>
                    <a:p>
                      <a:pPr marL="342900" marR="0" lvl="0" indent="-342900">
                        <a:lnSpc>
                          <a:spcPct val="107000"/>
                        </a:lnSpc>
                        <a:spcBef>
                          <a:spcPts val="0"/>
                        </a:spcBef>
                        <a:spcAft>
                          <a:spcPts val="0"/>
                        </a:spcAft>
                        <a:buFont typeface="+mj-lt"/>
                        <a:buAutoNum type="arabicPeriod"/>
                      </a:pPr>
                      <a:r>
                        <a:rPr lang="en-US" sz="1600">
                          <a:effectLst/>
                        </a:rPr>
                        <a:t>Active support of AB 843 (Aguiar-Curry) – access for CCA’s to BioMat resources  </a:t>
                      </a:r>
                    </a:p>
                    <a:p>
                      <a:pPr marL="342900" marR="0" lvl="0" indent="-342900">
                        <a:lnSpc>
                          <a:spcPct val="107000"/>
                        </a:lnSpc>
                        <a:spcBef>
                          <a:spcPts val="0"/>
                        </a:spcBef>
                        <a:spcAft>
                          <a:spcPts val="0"/>
                        </a:spcAft>
                        <a:buFont typeface="+mj-lt"/>
                        <a:buAutoNum type="arabicPeriod"/>
                      </a:pPr>
                      <a:r>
                        <a:rPr lang="en-US" sz="1600">
                          <a:effectLst/>
                        </a:rPr>
                        <a:t>CAC Leg/Reg Task Group – bi-weekly meeting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a:effectLst/>
                        </a:rPr>
                        <a:t>Ongoing engagement in support legislation related to CCAs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8226260"/>
                  </a:ext>
                </a:extLst>
              </a:tr>
              <a:tr h="972406">
                <a:tc>
                  <a:txBody>
                    <a:bodyPr/>
                    <a:lstStyle/>
                    <a:p>
                      <a:pPr marL="0" marR="0" algn="ctr">
                        <a:lnSpc>
                          <a:spcPct val="107000"/>
                        </a:lnSpc>
                        <a:spcBef>
                          <a:spcPts val="0"/>
                        </a:spcBef>
                        <a:spcAft>
                          <a:spcPts val="0"/>
                        </a:spcAft>
                      </a:pPr>
                      <a:r>
                        <a:rPr lang="en-US" sz="1100" dirty="0">
                          <a:effectLst/>
                        </a:rPr>
                        <a:t>5.2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a:effectLst/>
                        </a:rPr>
                        <a:t>Identify key stakeholder groups within VCE service territory – in process,</a:t>
                      </a:r>
                    </a:p>
                    <a:p>
                      <a:pPr marL="342900" marR="0" lvl="0" indent="-342900">
                        <a:lnSpc>
                          <a:spcPct val="107000"/>
                        </a:lnSpc>
                        <a:spcBef>
                          <a:spcPts val="0"/>
                        </a:spcBef>
                        <a:spcAft>
                          <a:spcPts val="0"/>
                        </a:spcAft>
                        <a:buFont typeface="+mj-lt"/>
                        <a:buAutoNum type="arabicPeriod"/>
                      </a:pPr>
                      <a:r>
                        <a:rPr lang="en-US" sz="1600">
                          <a:effectLst/>
                        </a:rPr>
                        <a:t>Attended Winters Chamber of Commerce on 4.12.21  </a:t>
                      </a:r>
                    </a:p>
                    <a:p>
                      <a:pPr marL="342900" marR="0" lvl="0" indent="-342900">
                        <a:lnSpc>
                          <a:spcPct val="107000"/>
                        </a:lnSpc>
                        <a:spcBef>
                          <a:spcPts val="0"/>
                        </a:spcBef>
                        <a:spcAft>
                          <a:spcPts val="0"/>
                        </a:spcAft>
                        <a:buFont typeface="+mj-lt"/>
                        <a:buAutoNum type="arabicPeriod"/>
                      </a:pPr>
                      <a:r>
                        <a:rPr lang="en-US" sz="1600">
                          <a:effectLst/>
                        </a:rPr>
                        <a:t>Met with Cool Davis to explore formalizing a relationship to work on shared decarbonization and electrification goals.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a:effectLst/>
                        </a:rPr>
                        <a:t>Decision around a structure to formalize relationships with community orgs (e.g.,  MOU Template)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4196548"/>
                  </a:ext>
                </a:extLst>
              </a:tr>
              <a:tr h="696129">
                <a:tc>
                  <a:txBody>
                    <a:bodyPr/>
                    <a:lstStyle/>
                    <a:p>
                      <a:pPr marL="0" marR="0" algn="ctr">
                        <a:lnSpc>
                          <a:spcPct val="107000"/>
                        </a:lnSpc>
                        <a:spcBef>
                          <a:spcPts val="0"/>
                        </a:spcBef>
                        <a:spcAft>
                          <a:spcPts val="0"/>
                        </a:spcAft>
                      </a:pPr>
                      <a:r>
                        <a:rPr lang="en-US" sz="1100" dirty="0">
                          <a:effectLst/>
                        </a:rPr>
                        <a:t>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nSpc>
                          <a:spcPct val="107000"/>
                        </a:lnSpc>
                        <a:spcBef>
                          <a:spcPts val="0"/>
                        </a:spcBef>
                        <a:spcAft>
                          <a:spcPts val="0"/>
                        </a:spcAft>
                        <a:buFont typeface="+mj-lt"/>
                        <a:buAutoNum type="arabicPeriod"/>
                      </a:pPr>
                      <a:r>
                        <a:rPr lang="en-US" sz="1600" dirty="0">
                          <a:effectLst/>
                        </a:rPr>
                        <a:t>Engaged with CalCCA PCIA forecasting team to make more informed forecasts of PCIA and PG&amp;E rates.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nSpc>
                          <a:spcPct val="107000"/>
                        </a:lnSpc>
                        <a:spcBef>
                          <a:spcPts val="0"/>
                        </a:spcBef>
                        <a:spcAft>
                          <a:spcPts val="0"/>
                        </a:spcAft>
                        <a:buFont typeface="+mj-lt"/>
                        <a:buAutoNum type="arabicPeriod"/>
                      </a:pPr>
                      <a:r>
                        <a:rPr lang="en-US" sz="1600" dirty="0">
                          <a:effectLst/>
                        </a:rPr>
                        <a:t>Recruitment of Regulatory Staffing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1265831"/>
                  </a:ext>
                </a:extLst>
              </a:tr>
            </a:tbl>
          </a:graphicData>
        </a:graphic>
      </p:graphicFrame>
    </p:spTree>
    <p:extLst>
      <p:ext uri="{BB962C8B-B14F-4D97-AF65-F5344CB8AC3E}">
        <p14:creationId xmlns:p14="http://schemas.microsoft.com/office/powerpoint/2010/main" val="297861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10</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7" name="Rectangle: Rounded Corners 6">
            <a:extLst>
              <a:ext uri="{FF2B5EF4-FFF2-40B4-BE49-F238E27FC236}">
                <a16:creationId xmlns:a16="http://schemas.microsoft.com/office/drawing/2014/main" id="{C165E2A5-E1B1-4778-A66F-4E001871A263}"/>
              </a:ext>
            </a:extLst>
          </p:cNvPr>
          <p:cNvSpPr/>
          <p:nvPr/>
        </p:nvSpPr>
        <p:spPr>
          <a:xfrm>
            <a:off x="397192" y="1046919"/>
            <a:ext cx="11375708" cy="1658181"/>
          </a:xfrm>
          <a:prstGeom prst="roundRect">
            <a:avLst/>
          </a:prstGeom>
          <a:solidFill>
            <a:srgbClr val="007C89"/>
          </a:solidFill>
          <a:ln w="3175"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spcBef>
                <a:spcPts val="0"/>
              </a:spcBef>
            </a:pPr>
            <a:r>
              <a:rPr lang="en-US"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6 - ORGANIZATION, WORKPLACE &amp; TECHNOLOGY (6.1 – 6.4)</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solidFill>
                  <a:srgbClr val="FECF4E"/>
                </a:solidFill>
                <a:cs typeface="Times New Roman" panose="02020603050405020304" pitchFamily="18" charset="0"/>
              </a:rPr>
              <a:t>Analyze and implement optimal long-term organizational, management, and information technology structure at VCE. </a:t>
            </a:r>
            <a:endParaRPr lang="en-US" b="1" dirty="0">
              <a:solidFill>
                <a:srgbClr val="FECF4E"/>
              </a:solidFill>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6.1 - Develop a roadmap to evaluate and guide future steps toward formation of a local Publicly Owned Utility (</a:t>
            </a:r>
            <a:r>
              <a:rPr lang="en-US" sz="12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POU</a:t>
            </a: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6.2 - Evaluate and pursue opportunities for shared services with other CCAs for certain functions.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6.3 - Develop an evaluation framework to guide future expansion opportunities beyond the existing service territory.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6.4 - Identify optimal management, staffing and contracting structure of VCE in the near and long term; factors include balance of internal staff vs. consultant support services, transition of leadership positions to permanent internal employees.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0537407F-7637-42B7-BA5C-12D3D38AF61F}"/>
              </a:ext>
            </a:extLst>
          </p:cNvPr>
          <p:cNvGraphicFramePr>
            <a:graphicFrameLocks noGrp="1"/>
          </p:cNvGraphicFramePr>
          <p:nvPr>
            <p:extLst>
              <p:ext uri="{D42A27DB-BD31-4B8C-83A1-F6EECF244321}">
                <p14:modId xmlns:p14="http://schemas.microsoft.com/office/powerpoint/2010/main" val="1237775914"/>
              </p:ext>
            </p:extLst>
          </p:nvPr>
        </p:nvGraphicFramePr>
        <p:xfrm>
          <a:off x="304800" y="2811367"/>
          <a:ext cx="11582401" cy="3814392"/>
        </p:xfrm>
        <a:graphic>
          <a:graphicData uri="http://schemas.openxmlformats.org/drawingml/2006/table">
            <a:tbl>
              <a:tblPr firstRow="1" firstCol="1" bandRow="1">
                <a:tableStyleId>{5C22544A-7EE6-4342-B048-85BDC9FD1C3A}</a:tableStyleId>
              </a:tblPr>
              <a:tblGrid>
                <a:gridCol w="520148">
                  <a:extLst>
                    <a:ext uri="{9D8B030D-6E8A-4147-A177-3AD203B41FA5}">
                      <a16:colId xmlns:a16="http://schemas.microsoft.com/office/drawing/2014/main" val="2048246331"/>
                    </a:ext>
                  </a:extLst>
                </a:gridCol>
                <a:gridCol w="7870010">
                  <a:extLst>
                    <a:ext uri="{9D8B030D-6E8A-4147-A177-3AD203B41FA5}">
                      <a16:colId xmlns:a16="http://schemas.microsoft.com/office/drawing/2014/main" val="2153180663"/>
                    </a:ext>
                  </a:extLst>
                </a:gridCol>
                <a:gridCol w="3192243">
                  <a:extLst>
                    <a:ext uri="{9D8B030D-6E8A-4147-A177-3AD203B41FA5}">
                      <a16:colId xmlns:a16="http://schemas.microsoft.com/office/drawing/2014/main" val="1669772946"/>
                    </a:ext>
                  </a:extLst>
                </a:gridCol>
              </a:tblGrid>
              <a:tr h="468893">
                <a:tc>
                  <a:txBody>
                    <a:bodyPr/>
                    <a:lstStyle/>
                    <a:p>
                      <a:pPr marL="0" marR="0" algn="ctr">
                        <a:lnSpc>
                          <a:spcPct val="107000"/>
                        </a:lnSpc>
                        <a:spcBef>
                          <a:spcPts val="0"/>
                        </a:spcBef>
                        <a:spcAft>
                          <a:spcPts val="0"/>
                        </a:spcAft>
                      </a:pPr>
                      <a:r>
                        <a:rPr lang="en-US" sz="1600" dirty="0">
                          <a:effectLst/>
                        </a:rPr>
                        <a:t>Obj.</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2021 - Key Accomplishments &amp; Developments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600" dirty="0">
                          <a:effectLst/>
                        </a:rPr>
                        <a:t>Planned 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3840900578"/>
                  </a:ext>
                </a:extLst>
              </a:tr>
              <a:tr h="649511">
                <a:tc>
                  <a:txBody>
                    <a:bodyPr/>
                    <a:lstStyle/>
                    <a:p>
                      <a:pPr marL="0" marR="0" algn="ctr">
                        <a:lnSpc>
                          <a:spcPct val="107000"/>
                        </a:lnSpc>
                        <a:spcBef>
                          <a:spcPts val="0"/>
                        </a:spcBef>
                        <a:spcAft>
                          <a:spcPts val="0"/>
                        </a:spcAft>
                      </a:pPr>
                      <a:r>
                        <a:rPr lang="en-US" sz="1100" dirty="0">
                          <a:effectLst/>
                        </a:rPr>
                        <a:t>6.1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Continuing to monitor POU formation activities in PG&amp;E service territory.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a:effectLst/>
                        </a:rPr>
                        <a:t>Outreach to CMUA</a:t>
                      </a:r>
                    </a:p>
                    <a:p>
                      <a:pPr marL="342900" marR="0" lvl="0" indent="-342900" algn="l">
                        <a:lnSpc>
                          <a:spcPct val="107000"/>
                        </a:lnSpc>
                        <a:spcBef>
                          <a:spcPts val="0"/>
                        </a:spcBef>
                        <a:spcAft>
                          <a:spcPts val="0"/>
                        </a:spcAft>
                        <a:buFont typeface="+mj-lt"/>
                        <a:buAutoNum type="arabicPeriod"/>
                      </a:pPr>
                      <a:r>
                        <a:rPr lang="en-US" sz="1600">
                          <a:effectLst/>
                        </a:rPr>
                        <a:t>Evaluate funding options for transitioning to a POU.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1661688"/>
                  </a:ext>
                </a:extLst>
              </a:tr>
              <a:tr h="869257">
                <a:tc>
                  <a:txBody>
                    <a:bodyPr/>
                    <a:lstStyle/>
                    <a:p>
                      <a:pPr marL="0" marR="0" algn="ctr">
                        <a:lnSpc>
                          <a:spcPct val="107000"/>
                        </a:lnSpc>
                        <a:spcBef>
                          <a:spcPts val="0"/>
                        </a:spcBef>
                        <a:spcAft>
                          <a:spcPts val="0"/>
                        </a:spcAft>
                      </a:pPr>
                      <a:r>
                        <a:rPr lang="en-US" sz="1100" dirty="0">
                          <a:effectLst/>
                        </a:rPr>
                        <a:t>6.2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Continued Board and staff level engagement with CC Power for joint CCA procurement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a:effectLst/>
                        </a:rPr>
                        <a:t>Continued Board and staff level engagement with CC Power for joint CCA procurement.</a:t>
                      </a:r>
                    </a:p>
                    <a:p>
                      <a:pPr marL="457200" marR="0" algn="l">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7602005"/>
                  </a:ext>
                </a:extLst>
              </a:tr>
              <a:tr h="869257">
                <a:tc>
                  <a:txBody>
                    <a:bodyPr/>
                    <a:lstStyle/>
                    <a:p>
                      <a:pPr marL="0" marR="0" algn="ctr">
                        <a:lnSpc>
                          <a:spcPct val="107000"/>
                        </a:lnSpc>
                        <a:spcBef>
                          <a:spcPts val="0"/>
                        </a:spcBef>
                        <a:spcAft>
                          <a:spcPts val="0"/>
                        </a:spcAft>
                      </a:pPr>
                      <a:r>
                        <a:rPr lang="en-US" sz="1100" dirty="0">
                          <a:effectLst/>
                        </a:rPr>
                        <a:t>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Ongoing investigation of other CCA expansion evaluation methods used in the process.</a:t>
                      </a:r>
                    </a:p>
                    <a:p>
                      <a:pPr marL="342900" marR="0" lvl="0" indent="-342900" algn="l">
                        <a:lnSpc>
                          <a:spcPct val="107000"/>
                        </a:lnSpc>
                        <a:spcBef>
                          <a:spcPts val="0"/>
                        </a:spcBef>
                        <a:spcAft>
                          <a:spcPts val="0"/>
                        </a:spcAft>
                        <a:buFont typeface="+mj-lt"/>
                        <a:buAutoNum type="arabicPeriod"/>
                      </a:pPr>
                      <a:r>
                        <a:rPr lang="en-US" sz="1600">
                          <a:effectLst/>
                        </a:rPr>
                        <a:t>Participation with the City of Stockton regarding the City’s CCA feasibility study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a:effectLst/>
                        </a:rPr>
                        <a:t>Continued Board and staff level support for expansion opportunities.</a:t>
                      </a:r>
                    </a:p>
                    <a:p>
                      <a:pPr marL="0" marR="0" algn="l">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458550"/>
                  </a:ext>
                </a:extLst>
              </a:tr>
              <a:tr h="429767">
                <a:tc>
                  <a:txBody>
                    <a:bodyPr/>
                    <a:lstStyle/>
                    <a:p>
                      <a:pPr marL="0" marR="0" algn="ctr">
                        <a:lnSpc>
                          <a:spcPct val="107000"/>
                        </a:lnSpc>
                        <a:spcBef>
                          <a:spcPts val="0"/>
                        </a:spcBef>
                        <a:spcAft>
                          <a:spcPts val="0"/>
                        </a:spcAft>
                      </a:pPr>
                      <a:r>
                        <a:rPr lang="en-US" sz="1100" dirty="0">
                          <a:effectLst/>
                        </a:rPr>
                        <a:t>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Budgeted (1) half time regulatory Analyst and (1) Intern for Marketing and Support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dirty="0">
                          <a:effectLst/>
                        </a:rPr>
                        <a:t>Recruitment for Analyst &amp; Intern for 2022.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4551862"/>
                  </a:ext>
                </a:extLst>
              </a:tr>
            </a:tbl>
          </a:graphicData>
        </a:graphic>
      </p:graphicFrame>
    </p:spTree>
    <p:extLst>
      <p:ext uri="{BB962C8B-B14F-4D97-AF65-F5344CB8AC3E}">
        <p14:creationId xmlns:p14="http://schemas.microsoft.com/office/powerpoint/2010/main" val="3514838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235670" y="200617"/>
            <a:ext cx="11651530" cy="840587"/>
          </a:xfrm>
        </p:spPr>
        <p:txBody>
          <a:bodyPr>
            <a:noAutofit/>
          </a:bodyPr>
          <a:lstStyle/>
          <a:p>
            <a:r>
              <a:rPr lang="en-US" sz="2900" b="0" dirty="0">
                <a:solidFill>
                  <a:prstClr val="white"/>
                </a:solidFill>
                <a:latin typeface="+mn-lt"/>
                <a:ea typeface="+mn-ea"/>
                <a:cs typeface="+mn-cs"/>
              </a:rPr>
              <a:t>Item X  – Short Title and Slide Description [Calibri (Body) 29 font (</a:t>
            </a:r>
            <a:r>
              <a:rPr lang="en-US" sz="2900" b="0" u="sng" dirty="0">
                <a:solidFill>
                  <a:prstClr val="white"/>
                </a:solidFill>
                <a:latin typeface="+mn-lt"/>
                <a:ea typeface="+mn-ea"/>
                <a:cs typeface="+mn-cs"/>
              </a:rPr>
              <a:t>not</a:t>
            </a:r>
            <a:r>
              <a:rPr lang="en-US" sz="2900" b="0" dirty="0">
                <a:solidFill>
                  <a:prstClr val="white"/>
                </a:solidFill>
                <a:latin typeface="+mn-lt"/>
                <a:ea typeface="+mn-ea"/>
                <a:cs typeface="+mn-cs"/>
              </a:rPr>
              <a:t> bold)]</a:t>
            </a:r>
            <a:endParaRPr lang="en-US" sz="2900" b="0" dirty="0">
              <a:latin typeface="+mn-lt"/>
            </a:endParaRPr>
          </a:p>
        </p:txBody>
      </p:sp>
      <p:sp>
        <p:nvSpPr>
          <p:cNvPr id="4" name="Slide Number Placeholder 3"/>
          <p:cNvSpPr>
            <a:spLocks noGrp="1"/>
          </p:cNvSpPr>
          <p:nvPr>
            <p:ph type="sldNum" sz="quarter" idx="12"/>
          </p:nvPr>
        </p:nvSpPr>
        <p:spPr>
          <a:xfrm>
            <a:off x="11591041" y="6474820"/>
            <a:ext cx="296159" cy="365125"/>
          </a:xfrm>
        </p:spPr>
        <p:txBody>
          <a:bodyPr/>
          <a:lstStyle/>
          <a:p>
            <a:fld id="{546C87ED-0213-A843-B214-D212A8CFC8F3}" type="slidenum">
              <a:rPr lang="en-US" b="1" smtClean="0">
                <a:solidFill>
                  <a:schemeClr val="tx1"/>
                </a:solidFill>
              </a:rPr>
              <a:pPr/>
              <a:t>11</a:t>
            </a:fld>
            <a:endParaRPr lang="en-US" b="1" dirty="0">
              <a:solidFill>
                <a:schemeClr val="tx1"/>
              </a:solidFill>
            </a:endParaRPr>
          </a:p>
        </p:txBody>
      </p:sp>
      <p:sp>
        <p:nvSpPr>
          <p:cNvPr id="5" name="Title 1">
            <a:extLst>
              <a:ext uri="{FF2B5EF4-FFF2-40B4-BE49-F238E27FC236}">
                <a16:creationId xmlns:a16="http://schemas.microsoft.com/office/drawing/2014/main" id="{6893B45E-F548-41CC-A396-97A16619960F}"/>
              </a:ext>
            </a:extLst>
          </p:cNvPr>
          <p:cNvSpPr txBox="1">
            <a:spLocks/>
          </p:cNvSpPr>
          <p:nvPr/>
        </p:nvSpPr>
        <p:spPr>
          <a:xfrm>
            <a:off x="-34565" y="2362"/>
            <a:ext cx="12191999" cy="988142"/>
          </a:xfrm>
          <a:prstGeom prst="rect">
            <a:avLst/>
          </a:prstGeom>
          <a:solidFill>
            <a:srgbClr val="007C8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Calibri" panose="020F0502020204030204" pitchFamily="34" charset="0"/>
                <a:cs typeface="Calibri" panose="020F0502020204030204" pitchFamily="34" charset="0"/>
              </a:rPr>
              <a:t>Item 18  – </a:t>
            </a:r>
            <a:r>
              <a:rPr lang="en-US" sz="3200" dirty="0">
                <a:solidFill>
                  <a:prstClr val="white"/>
                </a:solidFill>
                <a:latin typeface="Calibri" panose="020F0502020204030204"/>
              </a:rPr>
              <a:t>Strategic Plan Report</a:t>
            </a:r>
            <a:endParaRPr lang="en-US" sz="3200" dirty="0">
              <a:solidFill>
                <a:schemeClr val="bg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1AEE595-C9BC-4C24-B848-39373F5BF7B7}"/>
              </a:ext>
            </a:extLst>
          </p:cNvPr>
          <p:cNvPicPr>
            <a:picLocks noChangeAspect="1"/>
          </p:cNvPicPr>
          <p:nvPr/>
        </p:nvPicPr>
        <p:blipFill>
          <a:blip r:embed="rId2"/>
          <a:stretch>
            <a:fillRect/>
          </a:stretch>
        </p:blipFill>
        <p:spPr>
          <a:xfrm>
            <a:off x="216662" y="6098052"/>
            <a:ext cx="679037" cy="706079"/>
          </a:xfrm>
          <a:prstGeom prst="rect">
            <a:avLst/>
          </a:prstGeom>
        </p:spPr>
      </p:pic>
      <p:sp>
        <p:nvSpPr>
          <p:cNvPr id="9" name="Rectangle: Rounded Corners 8">
            <a:extLst>
              <a:ext uri="{FF2B5EF4-FFF2-40B4-BE49-F238E27FC236}">
                <a16:creationId xmlns:a16="http://schemas.microsoft.com/office/drawing/2014/main" id="{D0D80BED-4FB0-4A14-94FD-8F94BE343CAE}"/>
              </a:ext>
            </a:extLst>
          </p:cNvPr>
          <p:cNvSpPr/>
          <p:nvPr/>
        </p:nvSpPr>
        <p:spPr>
          <a:xfrm>
            <a:off x="304800" y="1041204"/>
            <a:ext cx="11413808" cy="1482921"/>
          </a:xfrm>
          <a:prstGeom prst="roundRect">
            <a:avLst/>
          </a:prstGeom>
          <a:solidFill>
            <a:srgbClr val="007C89"/>
          </a:solidFill>
          <a:ln w="3175"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indent="457200">
              <a:spcBef>
                <a:spcPts val="0"/>
              </a:spcBef>
            </a:pPr>
            <a:r>
              <a:rPr lang="en-US"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GOAL 6 - ORGANIZATION, WORKPLACE &amp; TECHNOLOGY (6.5 – 6.8)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solidFill>
                  <a:srgbClr val="FECF4E"/>
                </a:solidFill>
                <a:cs typeface="Times New Roman" panose="02020603050405020304" pitchFamily="18" charset="0"/>
              </a:rPr>
              <a:t>Analyze and implement optimal long-term organizational, management, and information technology structure at VCE. </a:t>
            </a: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6.5 - Promote diversity, equity and inclusion in leadership, hiring, promotion, and contracting policies.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6.6 - Support health, wellness and a productive workplace.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6.7 - Create an innovation-focused culture that rewards proactive participation, problem solving, new ideas, and creative use of partnerships.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pPr>
            <a:r>
              <a:rPr lang="en-US" sz="1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6.8 - Deploy a modernized IT infrastructure that enables knowledge management, analytics and collaboration through robust use of data and information resources.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B8D50DA-622E-40A8-B25B-C6303E7113CE}"/>
              </a:ext>
            </a:extLst>
          </p:cNvPr>
          <p:cNvGraphicFramePr>
            <a:graphicFrameLocks noGrp="1"/>
          </p:cNvGraphicFramePr>
          <p:nvPr>
            <p:extLst>
              <p:ext uri="{D42A27DB-BD31-4B8C-83A1-F6EECF244321}">
                <p14:modId xmlns:p14="http://schemas.microsoft.com/office/powerpoint/2010/main" val="2703324640"/>
              </p:ext>
            </p:extLst>
          </p:nvPr>
        </p:nvGraphicFramePr>
        <p:xfrm>
          <a:off x="675047" y="2663623"/>
          <a:ext cx="10772774" cy="2844917"/>
        </p:xfrm>
        <a:graphic>
          <a:graphicData uri="http://schemas.openxmlformats.org/drawingml/2006/table">
            <a:tbl>
              <a:tblPr firstRow="1" firstCol="1" bandRow="1">
                <a:tableStyleId>{5C22544A-7EE6-4342-B048-85BDC9FD1C3A}</a:tableStyleId>
              </a:tblPr>
              <a:tblGrid>
                <a:gridCol w="501963">
                  <a:extLst>
                    <a:ext uri="{9D8B030D-6E8A-4147-A177-3AD203B41FA5}">
                      <a16:colId xmlns:a16="http://schemas.microsoft.com/office/drawing/2014/main" val="1290191275"/>
                    </a:ext>
                  </a:extLst>
                </a:gridCol>
                <a:gridCol w="6630985">
                  <a:extLst>
                    <a:ext uri="{9D8B030D-6E8A-4147-A177-3AD203B41FA5}">
                      <a16:colId xmlns:a16="http://schemas.microsoft.com/office/drawing/2014/main" val="2262784837"/>
                    </a:ext>
                  </a:extLst>
                </a:gridCol>
                <a:gridCol w="3639826">
                  <a:extLst>
                    <a:ext uri="{9D8B030D-6E8A-4147-A177-3AD203B41FA5}">
                      <a16:colId xmlns:a16="http://schemas.microsoft.com/office/drawing/2014/main" val="2336757354"/>
                    </a:ext>
                  </a:extLst>
                </a:gridCol>
              </a:tblGrid>
              <a:tr h="531485">
                <a:tc>
                  <a:txBody>
                    <a:bodyPr/>
                    <a:lstStyle/>
                    <a:p>
                      <a:pPr marL="0" marR="0" algn="ctr">
                        <a:lnSpc>
                          <a:spcPct val="107000"/>
                        </a:lnSpc>
                        <a:spcBef>
                          <a:spcPts val="0"/>
                        </a:spcBef>
                        <a:spcAft>
                          <a:spcPts val="0"/>
                        </a:spcAft>
                      </a:pPr>
                      <a:r>
                        <a:rPr lang="en-US" sz="1400" dirty="0">
                          <a:effectLst/>
                        </a:rPr>
                        <a:t>Obj.</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ctr">
                        <a:lnSpc>
                          <a:spcPct val="107000"/>
                        </a:lnSpc>
                        <a:spcBef>
                          <a:spcPts val="0"/>
                        </a:spcBef>
                        <a:spcAft>
                          <a:spcPts val="0"/>
                        </a:spcAft>
                      </a:pPr>
                      <a:r>
                        <a:rPr lang="en-US" sz="1400">
                          <a:effectLst/>
                        </a:rPr>
                        <a:t>2021 - Key Accomplishments &amp; Developments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0" marR="0" algn="l">
                        <a:lnSpc>
                          <a:spcPct val="107000"/>
                        </a:lnSpc>
                        <a:spcBef>
                          <a:spcPts val="0"/>
                        </a:spcBef>
                        <a:spcAft>
                          <a:spcPts val="0"/>
                        </a:spcAft>
                      </a:pPr>
                      <a:r>
                        <a:rPr lang="en-US" sz="1400" dirty="0">
                          <a:effectLst/>
                        </a:rPr>
                        <a:t>Planned Activities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extLst>
                  <a:ext uri="{0D108BD9-81ED-4DB2-BD59-A6C34878D82A}">
                    <a16:rowId xmlns:a16="http://schemas.microsoft.com/office/drawing/2014/main" val="3032700600"/>
                  </a:ext>
                </a:extLst>
              </a:tr>
              <a:tr h="736213">
                <a:tc>
                  <a:txBody>
                    <a:bodyPr/>
                    <a:lstStyle/>
                    <a:p>
                      <a:pPr marL="0" marR="0" algn="l">
                        <a:lnSpc>
                          <a:spcPct val="107000"/>
                        </a:lnSpc>
                        <a:spcBef>
                          <a:spcPts val="0"/>
                        </a:spcBef>
                        <a:spcAft>
                          <a:spcPts val="0"/>
                        </a:spcAft>
                      </a:pPr>
                      <a:r>
                        <a:rPr lang="en-US" sz="1100" dirty="0">
                          <a:effectLst/>
                        </a:rPr>
                        <a:t>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dirty="0">
                          <a:effectLst/>
                        </a:rPr>
                        <a:t>Completed annual diversity report (GO 156) for CPUC</a:t>
                      </a:r>
                    </a:p>
                    <a:p>
                      <a:pPr marL="342900" marR="0" lvl="0" indent="-342900" algn="l">
                        <a:lnSpc>
                          <a:spcPct val="107000"/>
                        </a:lnSpc>
                        <a:spcBef>
                          <a:spcPts val="0"/>
                        </a:spcBef>
                        <a:spcAft>
                          <a:spcPts val="0"/>
                        </a:spcAft>
                        <a:buFont typeface="+mj-lt"/>
                        <a:buAutoNum type="arabicPeriod"/>
                      </a:pPr>
                      <a:r>
                        <a:rPr lang="en-US" sz="1600" dirty="0">
                          <a:effectLst/>
                        </a:rPr>
                        <a:t>Actively recruited for new hire Analyst position on multiple platforms, including women in science and engineering associations.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a:effectLst/>
                        </a:rPr>
                        <a:t>Will complete annual diversity report (GO 156) for CPUC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8483468"/>
                  </a:ext>
                </a:extLst>
              </a:tr>
              <a:tr h="736213">
                <a:tc>
                  <a:txBody>
                    <a:bodyPr/>
                    <a:lstStyle/>
                    <a:p>
                      <a:pPr marL="0" marR="0" algn="l">
                        <a:lnSpc>
                          <a:spcPct val="107000"/>
                        </a:lnSpc>
                        <a:spcBef>
                          <a:spcPts val="0"/>
                        </a:spcBef>
                        <a:spcAft>
                          <a:spcPts val="0"/>
                        </a:spcAft>
                      </a:pPr>
                      <a:r>
                        <a:rPr lang="en-US" sz="1100" dirty="0">
                          <a:effectLst/>
                        </a:rPr>
                        <a:t>6.6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Continued remote work option to address on-going pandemic issues.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a:effectLst/>
                        </a:rPr>
                        <a:t>Will continue remote work option as necessary to address on-going pandemic issues.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7398074"/>
                  </a:ext>
                </a:extLst>
              </a:tr>
              <a:tr h="736213">
                <a:tc>
                  <a:txBody>
                    <a:bodyPr/>
                    <a:lstStyle/>
                    <a:p>
                      <a:pPr marL="0" marR="0" algn="l">
                        <a:lnSpc>
                          <a:spcPct val="107000"/>
                        </a:lnSpc>
                        <a:spcBef>
                          <a:spcPts val="0"/>
                        </a:spcBef>
                        <a:spcAft>
                          <a:spcPts val="0"/>
                        </a:spcAft>
                      </a:pPr>
                      <a:r>
                        <a:rPr lang="en-US" sz="1100" dirty="0">
                          <a:effectLst/>
                        </a:rPr>
                        <a:t>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C89"/>
                    </a:solidFill>
                  </a:tcPr>
                </a:tc>
                <a:tc>
                  <a:txBody>
                    <a:bodyPr/>
                    <a:lstStyle/>
                    <a:p>
                      <a:pPr marL="342900" marR="0" lvl="0" indent="-342900" algn="l">
                        <a:lnSpc>
                          <a:spcPct val="107000"/>
                        </a:lnSpc>
                        <a:spcBef>
                          <a:spcPts val="0"/>
                        </a:spcBef>
                        <a:spcAft>
                          <a:spcPts val="0"/>
                        </a:spcAft>
                        <a:buFont typeface="+mj-lt"/>
                        <a:buAutoNum type="arabicPeriod"/>
                      </a:pPr>
                      <a:r>
                        <a:rPr lang="en-US" sz="1600">
                          <a:effectLst/>
                        </a:rPr>
                        <a:t>Working with County of Yolo GIS team on VCE platform for Dashboard and GIS mapping</a:t>
                      </a:r>
                    </a:p>
                    <a:p>
                      <a:pPr marL="342900" marR="0" lvl="0" indent="-342900" algn="l">
                        <a:lnSpc>
                          <a:spcPct val="107000"/>
                        </a:lnSpc>
                        <a:spcBef>
                          <a:spcPts val="0"/>
                        </a:spcBef>
                        <a:spcAft>
                          <a:spcPts val="0"/>
                        </a:spcAft>
                        <a:buFont typeface="+mj-lt"/>
                        <a:buAutoNum type="arabicPeriod"/>
                      </a:pPr>
                      <a:r>
                        <a:rPr lang="en-US" sz="1600">
                          <a:effectLst/>
                        </a:rPr>
                        <a:t>Adopted Datto as an organizational network drive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lvl="0" indent="-342900" algn="l">
                        <a:lnSpc>
                          <a:spcPct val="107000"/>
                        </a:lnSpc>
                        <a:spcBef>
                          <a:spcPts val="0"/>
                        </a:spcBef>
                        <a:spcAft>
                          <a:spcPts val="0"/>
                        </a:spcAft>
                        <a:buFont typeface="+mj-lt"/>
                        <a:buAutoNum type="arabicPeriod"/>
                      </a:pPr>
                      <a:r>
                        <a:rPr lang="en-US" sz="1600" dirty="0">
                          <a:effectLst/>
                        </a:rPr>
                        <a:t>Implement Dashboard and GIS Mapping </a:t>
                      </a:r>
                      <a:r>
                        <a:rPr lang="en-US" sz="1600" dirty="0" err="1">
                          <a:effectLst/>
                        </a:rPr>
                        <a:t>Q222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68525124"/>
                  </a:ext>
                </a:extLst>
              </a:tr>
            </a:tbl>
          </a:graphicData>
        </a:graphic>
      </p:graphicFrame>
    </p:spTree>
    <p:extLst>
      <p:ext uri="{BB962C8B-B14F-4D97-AF65-F5344CB8AC3E}">
        <p14:creationId xmlns:p14="http://schemas.microsoft.com/office/powerpoint/2010/main" val="31566075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FC30F4FE16E5458D317AEE68BA498B" ma:contentTypeVersion="8" ma:contentTypeDescription="Create a new document." ma:contentTypeScope="" ma:versionID="bf5798973d23f2cab8b76d0b7571294e">
  <xsd:schema xmlns:xsd="http://www.w3.org/2001/XMLSchema" xmlns:xs="http://www.w3.org/2001/XMLSchema" xmlns:p="http://schemas.microsoft.com/office/2006/metadata/properties" xmlns:ns3="6453df18-c5ff-486b-b6c2-54cd7ebbe150" targetNamespace="http://schemas.microsoft.com/office/2006/metadata/properties" ma:root="true" ma:fieldsID="d71616f13bc4755a20ea11803d766cce" ns3:_="">
    <xsd:import namespace="6453df18-c5ff-486b-b6c2-54cd7ebbe15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53df18-c5ff-486b-b6c2-54cd7ebbe1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Application xmlns="http://www.sap.com/cof/powerpoint/application">
  <Version>2</Version>
  <Revision>2.6.100.78647</Revision>
</Application>
</file>

<file path=customXml/item5.xml><?xml version="1.0" encoding="utf-8"?>
<Application xmlns="http://www.sap.com/cof/ao/powerpoint/application">
  <com.sap.ip.bi.pioneer>
    <Version>4</Version>
    <AAO_Revision>2.6.100.78647</AAO_Revision>
    <RefreshOnOpen>False</RefreshOnOpen>
    <PlanningModeSetToChangeMode>True</PlanningModeSetToChangeMode>
    <Cleaned>False</Cleaned>
    <ForcePromptOnInitialRefresh>False</ForcePromptOnInitialRefresh>
    <StorePromptsInDocument>True</StorePromptsInDocument>
    <MergeVariables>False</MergeVariables>
    <WorkingMode>Local</WorkingMode>
    <RefreshPlanningObjectsOnRefreshAll>True</RefreshPlanningObjectsOnRefreshAll>
    <Items/>
  </com.sap.ip.bi.pioneer>
</Application>
</file>

<file path=customXml/itemProps1.xml><?xml version="1.0" encoding="utf-8"?>
<ds:datastoreItem xmlns:ds="http://schemas.openxmlformats.org/officeDocument/2006/customXml" ds:itemID="{395004D1-33C6-4CB5-A028-9BCE097A250A}">
  <ds:schemaRefs>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dcmitype/"/>
    <ds:schemaRef ds:uri="6453df18-c5ff-486b-b6c2-54cd7ebbe150"/>
    <ds:schemaRef ds:uri="http://www.w3.org/XML/1998/namespace"/>
  </ds:schemaRefs>
</ds:datastoreItem>
</file>

<file path=customXml/itemProps2.xml><?xml version="1.0" encoding="utf-8"?>
<ds:datastoreItem xmlns:ds="http://schemas.openxmlformats.org/officeDocument/2006/customXml" ds:itemID="{9AF89E4B-0F52-456B-9BF6-3E3F3FAC5A6C}">
  <ds:schemaRefs>
    <ds:schemaRef ds:uri="http://schemas.microsoft.com/sharepoint/v3/contenttype/forms"/>
  </ds:schemaRefs>
</ds:datastoreItem>
</file>

<file path=customXml/itemProps3.xml><?xml version="1.0" encoding="utf-8"?>
<ds:datastoreItem xmlns:ds="http://schemas.openxmlformats.org/officeDocument/2006/customXml" ds:itemID="{1FF929F1-F913-4CC7-8422-05873AD26B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53df18-c5ff-486b-b6c2-54cd7ebbe1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B17275C-85E7-455B-9451-251C4C7D4637}">
  <ds:schemaRefs>
    <ds:schemaRef ds:uri="http://www.sap.com/cof/powerpoint/application"/>
  </ds:schemaRefs>
</ds:datastoreItem>
</file>

<file path=customXml/itemProps5.xml><?xml version="1.0" encoding="utf-8"?>
<ds:datastoreItem xmlns:ds="http://schemas.openxmlformats.org/officeDocument/2006/customXml" ds:itemID="{0ADC5650-EF76-40FA-940F-F1F3C6357662}">
  <ds:schemaRefs>
    <ds:schemaRef ds:uri="http://www.sap.com/cof/ao/powerpoint/application"/>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2871</Words>
  <Application>Microsoft Office PowerPoint</Application>
  <PresentationFormat>Widescreen</PresentationFormat>
  <Paragraphs>261</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PowerPoint Presentation</vt:lpstr>
      <vt:lpstr>Public Comments </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lpstr>Item X  – Short Title and Slide Description [Calibri (Body) 29 font (not bold)]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StaffPresentationSlideDeck - CAC</dc:title>
  <dc:subject>CAC presentation</dc:subject>
  <dc:creator/>
  <cp:keywords>CAC</cp:keywords>
  <dc:description>none</dc:description>
  <cp:lastModifiedBy/>
  <cp:revision>1</cp:revision>
  <dcterms:created xsi:type="dcterms:W3CDTF">2018-03-01T22:29:28Z</dcterms:created>
  <dcterms:modified xsi:type="dcterms:W3CDTF">2022-02-08T19:45:02Z</dcterms:modified>
  <cp:category>CAC</cp:category>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0x010100FCFC30F4FE16E5458D317AEE68BA498B</vt:lpwstr>
  </property>
  <property fmtid="{D5CDD505-2E9C-101B-9397-08002B2CF9AE}" pid="3" name="_dlc_DocIdItemGuid">
    <vt:lpwstr>9f75e03a-d1c4-497b-afe2-cd5e02af51b6</vt:lpwstr>
  </property>
</Properties>
</file>